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75" r:id="rId3"/>
    <p:sldId id="276" r:id="rId4"/>
    <p:sldId id="277" r:id="rId5"/>
    <p:sldId id="278" r:id="rId6"/>
    <p:sldId id="280" r:id="rId7"/>
    <p:sldId id="27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8CD4"/>
    <a:srgbClr val="97BAE5"/>
    <a:srgbClr val="BFD5EF"/>
    <a:srgbClr val="E9EFF7"/>
    <a:srgbClr val="337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2" d="100"/>
          <a:sy n="72" d="100"/>
        </p:scale>
        <p:origin x="6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FA249044-59A1-4B89-B985-19413086F74A}" type="datetimeFigureOut">
              <a:rPr lang="en-GB"/>
              <a:pPr>
                <a:defRPr/>
              </a:pPr>
              <a:t>11/08/2016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1C6B659-D765-4DD9-8C42-AD9139813840}" type="slidenum">
              <a:rPr lang="en-GB" altLang="en-US"/>
              <a:pPr>
                <a:defRPr/>
              </a:pPr>
              <a:t>‹#›</a:t>
            </a:fld>
            <a:endParaRPr lang="en-GB" altLang="en-US"/>
          </a:p>
        </p:txBody>
      </p:sp>
    </p:spTree>
    <p:extLst>
      <p:ext uri="{BB962C8B-B14F-4D97-AF65-F5344CB8AC3E}">
        <p14:creationId xmlns:p14="http://schemas.microsoft.com/office/powerpoint/2010/main" val="4035127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4F9A74E-C4D2-4530-B578-B9242B1A2784}" type="datetimeFigureOut">
              <a:rPr lang="en-GB"/>
              <a:pPr>
                <a:defRPr/>
              </a:pPr>
              <a:t>11/08/2016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ACB24E1-896A-4CAF-9476-7B329A413358}" type="slidenum">
              <a:rPr lang="en-GB" altLang="en-US"/>
              <a:pPr>
                <a:defRPr/>
              </a:pPr>
              <a:t>‹#›</a:t>
            </a:fld>
            <a:endParaRPr lang="en-GB" altLang="en-US"/>
          </a:p>
        </p:txBody>
      </p:sp>
    </p:spTree>
    <p:extLst>
      <p:ext uri="{BB962C8B-B14F-4D97-AF65-F5344CB8AC3E}">
        <p14:creationId xmlns:p14="http://schemas.microsoft.com/office/powerpoint/2010/main" val="381751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56183AD-CD23-40B1-B77D-F84638805738}" type="datetimeFigureOut">
              <a:rPr lang="en-GB"/>
              <a:pPr>
                <a:defRPr/>
              </a:pPr>
              <a:t>11/08/2016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7D32B4-9E91-4967-A603-1D0F0C917FD3}" type="slidenum">
              <a:rPr lang="en-GB" altLang="en-US"/>
              <a:pPr>
                <a:defRPr/>
              </a:pPr>
              <a:t>‹#›</a:t>
            </a:fld>
            <a:endParaRPr lang="en-GB" altLang="en-US"/>
          </a:p>
        </p:txBody>
      </p:sp>
    </p:spTree>
    <p:extLst>
      <p:ext uri="{BB962C8B-B14F-4D97-AF65-F5344CB8AC3E}">
        <p14:creationId xmlns:p14="http://schemas.microsoft.com/office/powerpoint/2010/main" val="3887913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B93FD74-40C2-4A98-B140-A628E683CEC3}" type="datetimeFigureOut">
              <a:rPr lang="en-GB"/>
              <a:pPr>
                <a:defRPr/>
              </a:pPr>
              <a:t>11/08/2016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2DC78D-BD9E-4F5A-9ED6-757A02F410DB}" type="slidenum">
              <a:rPr lang="en-GB" altLang="en-US"/>
              <a:pPr>
                <a:defRPr/>
              </a:pPr>
              <a:t>‹#›</a:t>
            </a:fld>
            <a:endParaRPr lang="en-GB" altLang="en-US"/>
          </a:p>
        </p:txBody>
      </p:sp>
    </p:spTree>
    <p:extLst>
      <p:ext uri="{BB962C8B-B14F-4D97-AF65-F5344CB8AC3E}">
        <p14:creationId xmlns:p14="http://schemas.microsoft.com/office/powerpoint/2010/main" val="339113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AEB33A7-E9B1-48D1-97B9-C7564A6BC1BF}" type="datetimeFigureOut">
              <a:rPr lang="en-GB"/>
              <a:pPr>
                <a:defRPr/>
              </a:pPr>
              <a:t>11/08/2016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D0541B-BED0-42DC-B610-3C8A8438D2FF}" type="slidenum">
              <a:rPr lang="en-GB" altLang="en-US"/>
              <a:pPr>
                <a:defRPr/>
              </a:pPr>
              <a:t>‹#›</a:t>
            </a:fld>
            <a:endParaRPr lang="en-GB" altLang="en-US"/>
          </a:p>
        </p:txBody>
      </p:sp>
    </p:spTree>
    <p:extLst>
      <p:ext uri="{BB962C8B-B14F-4D97-AF65-F5344CB8AC3E}">
        <p14:creationId xmlns:p14="http://schemas.microsoft.com/office/powerpoint/2010/main" val="783487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B527DEA-ADBD-417E-BF94-9A82C286C8A7}" type="datetimeFigureOut">
              <a:rPr lang="en-GB"/>
              <a:pPr>
                <a:defRPr/>
              </a:pPr>
              <a:t>11/08/2016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9AF7F19-144C-4028-8672-CE8F3D9D5D1D}" type="slidenum">
              <a:rPr lang="en-GB" altLang="en-US"/>
              <a:pPr>
                <a:defRPr/>
              </a:pPr>
              <a:t>‹#›</a:t>
            </a:fld>
            <a:endParaRPr lang="en-GB" altLang="en-US"/>
          </a:p>
        </p:txBody>
      </p:sp>
    </p:spTree>
    <p:extLst>
      <p:ext uri="{BB962C8B-B14F-4D97-AF65-F5344CB8AC3E}">
        <p14:creationId xmlns:p14="http://schemas.microsoft.com/office/powerpoint/2010/main" val="406862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14DFDB20-F699-4750-B852-B4664DFC505F}" type="datetimeFigureOut">
              <a:rPr lang="en-GB"/>
              <a:pPr>
                <a:defRPr/>
              </a:pPr>
              <a:t>11/08/2016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141E1A1-EFEC-4EDA-9C1A-C4B3BC6CAA8E}" type="slidenum">
              <a:rPr lang="en-GB" altLang="en-US"/>
              <a:pPr>
                <a:defRPr/>
              </a:pPr>
              <a:t>‹#›</a:t>
            </a:fld>
            <a:endParaRPr lang="en-GB" altLang="en-US"/>
          </a:p>
        </p:txBody>
      </p:sp>
    </p:spTree>
    <p:extLst>
      <p:ext uri="{BB962C8B-B14F-4D97-AF65-F5344CB8AC3E}">
        <p14:creationId xmlns:p14="http://schemas.microsoft.com/office/powerpoint/2010/main" val="186466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54EADEA4-E414-475C-BE53-389EDFED5459}" type="datetimeFigureOut">
              <a:rPr lang="en-GB"/>
              <a:pPr>
                <a:defRPr/>
              </a:pPr>
              <a:t>11/08/2016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AD943FA-719C-4A58-8919-0CD2CFF8AFD8}" type="slidenum">
              <a:rPr lang="en-GB" altLang="en-US"/>
              <a:pPr>
                <a:defRPr/>
              </a:pPr>
              <a:t>‹#›</a:t>
            </a:fld>
            <a:endParaRPr lang="en-GB" altLang="en-US"/>
          </a:p>
        </p:txBody>
      </p:sp>
    </p:spTree>
    <p:extLst>
      <p:ext uri="{BB962C8B-B14F-4D97-AF65-F5344CB8AC3E}">
        <p14:creationId xmlns:p14="http://schemas.microsoft.com/office/powerpoint/2010/main" val="35640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33728E6-CDEC-41DD-A39E-37B3D0B1F666}" type="datetimeFigureOut">
              <a:rPr lang="en-GB"/>
              <a:pPr>
                <a:defRPr/>
              </a:pPr>
              <a:t>11/08/2016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982F21B-EB16-4A00-A994-0A301A83BB8B}" type="slidenum">
              <a:rPr lang="en-GB" altLang="en-US"/>
              <a:pPr>
                <a:defRPr/>
              </a:pPr>
              <a:t>‹#›</a:t>
            </a:fld>
            <a:endParaRPr lang="en-GB" altLang="en-US"/>
          </a:p>
        </p:txBody>
      </p:sp>
    </p:spTree>
    <p:extLst>
      <p:ext uri="{BB962C8B-B14F-4D97-AF65-F5344CB8AC3E}">
        <p14:creationId xmlns:p14="http://schemas.microsoft.com/office/powerpoint/2010/main" val="225421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A1DB76-F1B8-4946-8319-890B6941051B}" type="datetimeFigureOut">
              <a:rPr lang="en-GB"/>
              <a:pPr>
                <a:defRPr/>
              </a:pPr>
              <a:t>11/08/2016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9AF13CB-0E0B-4D8A-8CFD-0A318680C579}" type="slidenum">
              <a:rPr lang="en-GB" altLang="en-US"/>
              <a:pPr>
                <a:defRPr/>
              </a:pPr>
              <a:t>‹#›</a:t>
            </a:fld>
            <a:endParaRPr lang="en-GB" altLang="en-US"/>
          </a:p>
        </p:txBody>
      </p:sp>
    </p:spTree>
    <p:extLst>
      <p:ext uri="{BB962C8B-B14F-4D97-AF65-F5344CB8AC3E}">
        <p14:creationId xmlns:p14="http://schemas.microsoft.com/office/powerpoint/2010/main" val="136256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08EA45-C757-43D4-A2F9-01824A06D9E8}" type="datetimeFigureOut">
              <a:rPr lang="en-GB"/>
              <a:pPr>
                <a:defRPr/>
              </a:pPr>
              <a:t>11/08/2016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9167CF-EF5E-4076-BC5D-35BC04168515}" type="slidenum">
              <a:rPr lang="en-GB" altLang="en-US"/>
              <a:pPr>
                <a:defRPr/>
              </a:pPr>
              <a:t>‹#›</a:t>
            </a:fld>
            <a:endParaRPr lang="en-GB" altLang="en-US"/>
          </a:p>
        </p:txBody>
      </p:sp>
    </p:spTree>
    <p:extLst>
      <p:ext uri="{BB962C8B-B14F-4D97-AF65-F5344CB8AC3E}">
        <p14:creationId xmlns:p14="http://schemas.microsoft.com/office/powerpoint/2010/main" val="165465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3EFC73-1C66-442D-A3F8-3F05E0663AE6}" type="datetimeFigureOut">
              <a:rPr lang="en-GB"/>
              <a:pPr>
                <a:defRPr/>
              </a:pPr>
              <a:t>11/08/2016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79D0C01-3A8D-408D-9AC6-339BDA56B98C}" type="slidenum">
              <a:rPr lang="en-GB" altLang="en-US"/>
              <a:pPr>
                <a:defRPr/>
              </a:pPr>
              <a:t>‹#›</a:t>
            </a:fld>
            <a:endParaRPr lang="en-GB" altLang="en-US"/>
          </a:p>
        </p:txBody>
      </p:sp>
    </p:spTree>
    <p:extLst>
      <p:ext uri="{BB962C8B-B14F-4D97-AF65-F5344CB8AC3E}">
        <p14:creationId xmlns:p14="http://schemas.microsoft.com/office/powerpoint/2010/main" val="139707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charset="0"/>
              </a:defRPr>
            </a:lvl1pPr>
          </a:lstStyle>
          <a:p>
            <a:pPr>
              <a:defRPr/>
            </a:pPr>
            <a:fld id="{5971C8D5-549F-45C0-9547-508A1ADE676B}" type="datetimeFigureOut">
              <a:rPr lang="en-GB"/>
              <a:pPr>
                <a:defRPr/>
              </a:pPr>
              <a:t>11/08/2016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11D208C-CDFD-48AB-A3E4-F1131139907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43" y="3279734"/>
            <a:ext cx="8229600" cy="1143000"/>
          </a:xfrm>
        </p:spPr>
        <p:txBody>
          <a:bodyPr>
            <a:noAutofit/>
          </a:bodyPr>
          <a:lstStyle/>
          <a:p>
            <a:pPr eaLnBrk="1" hangingPunct="1">
              <a:defRPr/>
            </a:pPr>
            <a:r>
              <a:rPr lang="en-US" sz="2800" dirty="0"/>
              <a:t>St. Luke’s RC Primary School</a:t>
            </a:r>
            <a:br>
              <a:rPr lang="en-US" sz="2800" dirty="0"/>
            </a:br>
            <a:r>
              <a:rPr lang="en-US" sz="2800" dirty="0" err="1"/>
              <a:t>School</a:t>
            </a:r>
            <a:r>
              <a:rPr lang="en-US" sz="2800" dirty="0"/>
              <a:t> Improvement Plan</a:t>
            </a:r>
            <a:br>
              <a:rPr lang="en-US" sz="2800" dirty="0"/>
            </a:br>
            <a:r>
              <a:rPr lang="en-US" sz="2800" dirty="0"/>
              <a:t>2016.2017</a:t>
            </a:r>
            <a:endParaRPr lang="en-GB" sz="2800" dirty="0"/>
          </a:p>
        </p:txBody>
      </p:sp>
      <p:sp>
        <p:nvSpPr>
          <p:cNvPr id="16" name="Freeform 6"/>
          <p:cNvSpPr>
            <a:spLocks/>
          </p:cNvSpPr>
          <p:nvPr/>
        </p:nvSpPr>
        <p:spPr bwMode="auto">
          <a:xfrm rot="5400000">
            <a:off x="3610627" y="4237788"/>
            <a:ext cx="2157399" cy="2697570"/>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solidFill>
            <a:schemeClr val="accent6">
              <a:lumMod val="75000"/>
            </a:schemeClr>
          </a:solidFill>
          <a:ln w="28575">
            <a:solidFill>
              <a:schemeClr val="bg1">
                <a:lumMod val="50000"/>
              </a:schemeClr>
            </a:solidFill>
            <a:prstDash val="solid"/>
            <a:round/>
            <a:headEnd/>
            <a:tailEnd/>
          </a:ln>
        </p:spPr>
        <p:txBody>
          <a:bodyPr vert="vert270" bIns="360000" anchor="ctr"/>
          <a:lstStyle/>
          <a:p>
            <a:pPr eaLnBrk="1" hangingPunct="1"/>
            <a:br>
              <a:rPr lang="en-GB" dirty="0">
                <a:cs typeface="Arial" charset="0"/>
              </a:rPr>
            </a:br>
            <a:br>
              <a:rPr lang="en-GB" dirty="0">
                <a:cs typeface="Arial" charset="0"/>
              </a:rPr>
            </a:br>
            <a:r>
              <a:rPr lang="en-GB" dirty="0">
                <a:cs typeface="Arial" charset="0"/>
              </a:rPr>
              <a:t>           ASG</a:t>
            </a: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p:txBody>
      </p:sp>
      <p:sp>
        <p:nvSpPr>
          <p:cNvPr id="21" name="Freeform 8"/>
          <p:cNvSpPr>
            <a:spLocks/>
          </p:cNvSpPr>
          <p:nvPr/>
        </p:nvSpPr>
        <p:spPr bwMode="auto">
          <a:xfrm>
            <a:off x="2904182" y="473755"/>
            <a:ext cx="2707866" cy="2610539"/>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solidFill>
            <a:srgbClr val="FFFF00"/>
          </a:solidFill>
          <a:ln w="28575">
            <a:solidFill>
              <a:schemeClr val="bg1">
                <a:lumMod val="50000"/>
              </a:schemeClr>
            </a:solidFill>
            <a:prstDash val="solid"/>
            <a:round/>
            <a:headEnd/>
            <a:tailEnd/>
          </a:ln>
        </p:spPr>
        <p:txBody>
          <a:bodyPr bIns="360000" anchor="ctr"/>
          <a:lstStyle/>
          <a:p>
            <a:pPr algn="ctr" eaLnBrk="1" hangingPunct="1"/>
            <a:r>
              <a:rPr lang="en-GB" dirty="0">
                <a:cs typeface="Arial" charset="0"/>
              </a:rPr>
              <a:t>Visible Learning</a:t>
            </a:r>
          </a:p>
          <a:p>
            <a:pPr algn="ctr" eaLnBrk="1" hangingPunct="1"/>
            <a:r>
              <a:rPr lang="en-GB" sz="1200" dirty="0">
                <a:cs typeface="Arial" charset="0"/>
              </a:rPr>
              <a:t>         *  Shared language of learning</a:t>
            </a:r>
          </a:p>
          <a:p>
            <a:pPr algn="ctr" eaLnBrk="1" hangingPunct="1"/>
            <a:r>
              <a:rPr lang="en-GB" sz="1200" dirty="0">
                <a:cs typeface="Arial" charset="0"/>
              </a:rPr>
              <a:t> across the school </a:t>
            </a:r>
          </a:p>
          <a:p>
            <a:pPr marL="171450" indent="-171450" algn="ctr" eaLnBrk="1" hangingPunct="1">
              <a:buFont typeface="Arial" panose="020B0604020202020204" pitchFamily="34" charset="0"/>
              <a:buChar char="•"/>
            </a:pPr>
            <a:r>
              <a:rPr lang="en-GB" sz="1200" dirty="0">
                <a:cs typeface="Arial" charset="0"/>
              </a:rPr>
              <a:t>Growth mindset evident </a:t>
            </a:r>
          </a:p>
          <a:p>
            <a:pPr algn="ctr" eaLnBrk="1" hangingPunct="1"/>
            <a:r>
              <a:rPr lang="en-GB" sz="1200" dirty="0">
                <a:cs typeface="Arial" charset="0"/>
              </a:rPr>
              <a:t>across the school</a:t>
            </a:r>
          </a:p>
          <a:p>
            <a:pPr marL="171450" indent="-171450" algn="ctr" eaLnBrk="1" hangingPunct="1">
              <a:buFont typeface="Arial" panose="020B0604020202020204" pitchFamily="34" charset="0"/>
              <a:buChar char="•"/>
            </a:pPr>
            <a:r>
              <a:rPr lang="en-GB" sz="1200" dirty="0">
                <a:cs typeface="Arial" charset="0"/>
              </a:rPr>
              <a:t>Formative assessment</a:t>
            </a:r>
          </a:p>
          <a:p>
            <a:pPr algn="ctr" eaLnBrk="1" hangingPunct="1"/>
            <a:r>
              <a:rPr lang="en-GB" sz="1200" dirty="0">
                <a:cs typeface="Arial" charset="0"/>
              </a:rPr>
              <a:t>         strategies in place across the school</a:t>
            </a:r>
          </a:p>
          <a:p>
            <a:pPr algn="ctr" eaLnBrk="1" hangingPunct="1"/>
            <a:r>
              <a:rPr lang="en-GB" sz="1200" dirty="0">
                <a:cs typeface="Arial" charset="0"/>
              </a:rPr>
              <a:t>     *  Consistent understanding and</a:t>
            </a:r>
          </a:p>
          <a:p>
            <a:pPr algn="ctr" eaLnBrk="1" hangingPunct="1"/>
            <a:r>
              <a:rPr lang="en-GB" sz="1200" dirty="0">
                <a:cs typeface="Arial" charset="0"/>
              </a:rPr>
              <a:t>       use of learning intentions and success criteria</a:t>
            </a:r>
          </a:p>
        </p:txBody>
      </p:sp>
      <p:sp>
        <p:nvSpPr>
          <p:cNvPr id="22" name="Freeform 12"/>
          <p:cNvSpPr>
            <a:spLocks/>
          </p:cNvSpPr>
          <p:nvPr/>
        </p:nvSpPr>
        <p:spPr bwMode="auto">
          <a:xfrm>
            <a:off x="6221012" y="527831"/>
            <a:ext cx="2761463" cy="2202541"/>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solidFill>
            <a:srgbClr val="00B0F0"/>
          </a:solidFill>
          <a:ln w="28575">
            <a:solidFill>
              <a:schemeClr val="bg1">
                <a:lumMod val="50000"/>
              </a:schemeClr>
            </a:solidFill>
            <a:prstDash val="solid"/>
            <a:round/>
            <a:headEnd/>
            <a:tailEnd/>
          </a:ln>
        </p:spPr>
        <p:txBody>
          <a:bodyPr bIns="360000" anchor="ctr"/>
          <a:lstStyle/>
          <a:p>
            <a:pPr algn="ctr" eaLnBrk="1" hangingPunct="1"/>
            <a:endParaRPr lang="en-GB" dirty="0">
              <a:cs typeface="Arial" charset="0"/>
            </a:endParaRPr>
          </a:p>
          <a:p>
            <a:pPr algn="ctr" eaLnBrk="1" hangingPunct="1"/>
            <a:r>
              <a:rPr lang="en-GB" dirty="0">
                <a:cs typeface="Arial" charset="0"/>
              </a:rPr>
              <a:t>       </a:t>
            </a:r>
          </a:p>
          <a:p>
            <a:pPr algn="ctr" eaLnBrk="1" hangingPunct="1"/>
            <a:endParaRPr lang="en-GB" dirty="0">
              <a:cs typeface="Arial" charset="0"/>
            </a:endParaRPr>
          </a:p>
          <a:p>
            <a:pPr algn="ctr" eaLnBrk="1" hangingPunct="1"/>
            <a:r>
              <a:rPr lang="en-GB" dirty="0">
                <a:cs typeface="Arial" charset="0"/>
              </a:rPr>
              <a:t>Health and Wellbeing</a:t>
            </a:r>
          </a:p>
          <a:p>
            <a:pPr marL="171450" indent="-171450" algn="ctr" eaLnBrk="1" hangingPunct="1">
              <a:buFont typeface="Arial" panose="020B0604020202020204" pitchFamily="34" charset="0"/>
              <a:buChar char="•"/>
            </a:pPr>
            <a:r>
              <a:rPr lang="en-GB" sz="1200" dirty="0">
                <a:cs typeface="Arial" charset="0"/>
              </a:rPr>
              <a:t>Pupil nurture/emotional</a:t>
            </a:r>
          </a:p>
          <a:p>
            <a:pPr algn="ctr" eaLnBrk="1" hangingPunct="1"/>
            <a:r>
              <a:rPr lang="en-GB" sz="1200" dirty="0">
                <a:cs typeface="Arial" charset="0"/>
              </a:rPr>
              <a:t>wellbeing group introduced</a:t>
            </a:r>
          </a:p>
          <a:p>
            <a:pPr marL="171450" indent="-171450" algn="ctr" eaLnBrk="1" hangingPunct="1">
              <a:buFont typeface="Arial" panose="020B0604020202020204" pitchFamily="34" charset="0"/>
              <a:buChar char="•"/>
            </a:pPr>
            <a:r>
              <a:rPr lang="en-GB" sz="1200" dirty="0">
                <a:cs typeface="Arial" charset="0"/>
              </a:rPr>
              <a:t>HWB frameworks for all pupils </a:t>
            </a:r>
          </a:p>
          <a:p>
            <a:pPr marL="171450" indent="-171450" algn="ctr" eaLnBrk="1" hangingPunct="1">
              <a:buFont typeface="Arial" panose="020B0604020202020204" pitchFamily="34" charset="0"/>
              <a:buChar char="•"/>
            </a:pPr>
            <a:r>
              <a:rPr lang="en-GB" sz="1200" dirty="0">
                <a:cs typeface="Arial" charset="0"/>
              </a:rPr>
              <a:t>Pupil chronologies in place</a:t>
            </a:r>
          </a:p>
          <a:p>
            <a:pPr algn="ctr" eaLnBrk="1" hangingPunct="1"/>
            <a:r>
              <a:rPr lang="en-GB" sz="1200" dirty="0">
                <a:cs typeface="Arial" charset="0"/>
              </a:rPr>
              <a:t>for all pupils</a:t>
            </a:r>
          </a:p>
          <a:p>
            <a:pPr algn="ctr" eaLnBrk="1" hangingPunct="1"/>
            <a:r>
              <a:rPr lang="en-GB" sz="1200" dirty="0">
                <a:cs typeface="Arial" charset="0"/>
              </a:rPr>
              <a:t>School vision, values and aims reviewed in school</a:t>
            </a:r>
          </a:p>
          <a:p>
            <a:pPr algn="ctr" eaLnBrk="1" hangingPunct="1"/>
            <a:r>
              <a:rPr lang="en-GB" sz="1200" dirty="0">
                <a:cs typeface="Arial" charset="0"/>
              </a:rPr>
              <a:t>After school clubs evident in school</a:t>
            </a: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p:txBody>
      </p:sp>
      <p:sp>
        <p:nvSpPr>
          <p:cNvPr id="25" name="Freeform 13"/>
          <p:cNvSpPr>
            <a:spLocks/>
          </p:cNvSpPr>
          <p:nvPr/>
        </p:nvSpPr>
        <p:spPr bwMode="auto">
          <a:xfrm>
            <a:off x="6696007" y="4208876"/>
            <a:ext cx="2307903" cy="2582447"/>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solidFill>
            <a:srgbClr val="00B050"/>
          </a:solidFill>
          <a:ln w="28575">
            <a:solidFill>
              <a:schemeClr val="bg1">
                <a:lumMod val="50000"/>
              </a:schemeClr>
            </a:solidFill>
            <a:prstDash val="solid"/>
            <a:round/>
            <a:headEnd/>
            <a:tailEnd/>
          </a:ln>
        </p:spPr>
        <p:txBody>
          <a:bodyPr bIns="360000" anchor="ctr"/>
          <a:lstStyle/>
          <a:p>
            <a:pPr algn="ctr" eaLnBrk="1" hangingPunct="1"/>
            <a:br>
              <a:rPr lang="en-GB" dirty="0">
                <a:cs typeface="Arial" charset="0"/>
              </a:rPr>
            </a:br>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r>
              <a:rPr lang="en-GB" dirty="0">
                <a:cs typeface="Arial" charset="0"/>
              </a:rPr>
              <a:t>Ongoing</a:t>
            </a:r>
          </a:p>
          <a:p>
            <a:pPr marL="285750" indent="-285750" algn="ctr" eaLnBrk="1" hangingPunct="1">
              <a:buFont typeface="Arial" panose="020B0604020202020204" pitchFamily="34" charset="0"/>
              <a:buChar char="•"/>
            </a:pPr>
            <a:r>
              <a:rPr lang="en-GB" sz="1100" dirty="0">
                <a:cs typeface="Arial" charset="0"/>
              </a:rPr>
              <a:t>Outdoor learning across the school</a:t>
            </a:r>
          </a:p>
          <a:p>
            <a:pPr marL="285750" indent="-285750" algn="ctr" eaLnBrk="1" hangingPunct="1">
              <a:buFont typeface="Arial" panose="020B0604020202020204" pitchFamily="34" charset="0"/>
              <a:buChar char="•"/>
            </a:pPr>
            <a:r>
              <a:rPr lang="en-GB" sz="1100" dirty="0">
                <a:cs typeface="Arial" charset="0"/>
              </a:rPr>
              <a:t>Residential in place for two stages of school</a:t>
            </a:r>
          </a:p>
          <a:p>
            <a:pPr marL="285750" indent="-285750" algn="ctr" eaLnBrk="1" hangingPunct="1">
              <a:buFont typeface="Arial" panose="020B0604020202020204" pitchFamily="34" charset="0"/>
              <a:buChar char="•"/>
            </a:pPr>
            <a:r>
              <a:rPr lang="en-GB" sz="1100" dirty="0">
                <a:cs typeface="Arial" charset="0"/>
              </a:rPr>
              <a:t>French learning in all classes</a:t>
            </a:r>
          </a:p>
          <a:p>
            <a:pPr marL="285750" indent="-285750" algn="ctr" eaLnBrk="1" hangingPunct="1">
              <a:buFont typeface="Arial" panose="020B0604020202020204" pitchFamily="34" charset="0"/>
              <a:buChar char="•"/>
            </a:pPr>
            <a:r>
              <a:rPr lang="en-GB" sz="1100" dirty="0">
                <a:cs typeface="Arial" charset="0"/>
              </a:rPr>
              <a:t>MUMP used for planning and teaching of maths in all classes</a:t>
            </a:r>
          </a:p>
          <a:p>
            <a:pPr marL="285750" indent="-285750" algn="ctr" eaLnBrk="1" hangingPunct="1">
              <a:buFont typeface="Arial" panose="020B0604020202020204" pitchFamily="34" charset="0"/>
              <a:buChar char="•"/>
            </a:pPr>
            <a:r>
              <a:rPr lang="en-GB" sz="1100" dirty="0">
                <a:cs typeface="Arial" charset="0"/>
              </a:rPr>
              <a:t>Pupil Focus Group review</a:t>
            </a:r>
          </a:p>
          <a:p>
            <a:pPr marL="285750" indent="-285750" algn="ctr" eaLnBrk="1" hangingPunct="1">
              <a:buFont typeface="Arial" panose="020B0604020202020204" pitchFamily="34" charset="0"/>
              <a:buChar char="•"/>
            </a:pPr>
            <a:r>
              <a:rPr lang="en-GB" sz="1100" dirty="0">
                <a:cs typeface="Arial" charset="0"/>
              </a:rPr>
              <a:t>Data analysis to inform next steps</a:t>
            </a:r>
          </a:p>
          <a:p>
            <a:pPr marL="285750" indent="-285750" algn="ctr" eaLnBrk="1" hangingPunct="1">
              <a:buFont typeface="Arial" panose="020B0604020202020204" pitchFamily="34" charset="0"/>
              <a:buChar char="•"/>
            </a:pPr>
            <a:r>
              <a:rPr lang="en-GB" sz="1100" dirty="0">
                <a:cs typeface="Arial" charset="0"/>
              </a:rPr>
              <a:t>RE programme in place in all classes</a:t>
            </a:r>
          </a:p>
          <a:p>
            <a:pPr marL="285750" indent="-285750" algn="ctr" eaLnBrk="1" hangingPunct="1">
              <a:buFont typeface="Arial" panose="020B0604020202020204" pitchFamily="34" charset="0"/>
              <a:buChar char="•"/>
            </a:pPr>
            <a:endParaRPr lang="en-GB" sz="1200" dirty="0">
              <a:cs typeface="Arial" charset="0"/>
            </a:endParaRPr>
          </a:p>
          <a:p>
            <a:pPr marL="285750" indent="-285750" algn="ctr" eaLnBrk="1" hangingPunct="1">
              <a:buFont typeface="Arial" panose="020B0604020202020204" pitchFamily="34" charset="0"/>
              <a:buChar char="•"/>
            </a:pPr>
            <a:endParaRPr lang="en-GB" sz="1200" dirty="0">
              <a:cs typeface="Arial" charset="0"/>
            </a:endParaRPr>
          </a:p>
        </p:txBody>
      </p:sp>
      <p:sp>
        <p:nvSpPr>
          <p:cNvPr id="33" name="Freeform 10"/>
          <p:cNvSpPr>
            <a:spLocks/>
          </p:cNvSpPr>
          <p:nvPr/>
        </p:nvSpPr>
        <p:spPr bwMode="auto">
          <a:xfrm>
            <a:off x="125394" y="461274"/>
            <a:ext cx="2195299" cy="2608845"/>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solidFill>
            <a:srgbClr val="C00000"/>
          </a:solidFill>
          <a:ln w="28575">
            <a:solidFill>
              <a:schemeClr val="bg1">
                <a:lumMod val="50000"/>
              </a:schemeClr>
            </a:solidFill>
            <a:prstDash val="solid"/>
            <a:round/>
            <a:headEnd/>
            <a:tailEnd/>
          </a:ln>
        </p:spPr>
        <p:txBody>
          <a:bodyPr bIns="360000" anchor="ctr"/>
          <a:lstStyle/>
          <a:p>
            <a:pPr algn="ctr" eaLnBrk="1" hangingPunct="1"/>
            <a:r>
              <a:rPr lang="en-GB" dirty="0">
                <a:cs typeface="Arial" charset="0"/>
              </a:rPr>
              <a:t>Reading</a:t>
            </a:r>
          </a:p>
          <a:p>
            <a:pPr marL="171450" indent="-171450" algn="ctr" eaLnBrk="1" hangingPunct="1">
              <a:buFont typeface="Arial" panose="020B0604020202020204" pitchFamily="34" charset="0"/>
              <a:buChar char="•"/>
            </a:pPr>
            <a:r>
              <a:rPr lang="en-GB" sz="1200" dirty="0">
                <a:cs typeface="Arial" charset="0"/>
              </a:rPr>
              <a:t>Consistent approaches to teaching reading across the school</a:t>
            </a:r>
          </a:p>
          <a:p>
            <a:pPr marL="171450" indent="-171450" algn="ctr" eaLnBrk="1" hangingPunct="1">
              <a:buFont typeface="Arial" panose="020B0604020202020204" pitchFamily="34" charset="0"/>
              <a:buChar char="•"/>
            </a:pPr>
            <a:r>
              <a:rPr lang="en-GB" sz="1200" dirty="0">
                <a:cs typeface="Arial" charset="0"/>
              </a:rPr>
              <a:t>Consistency in planning and assessing reading </a:t>
            </a:r>
          </a:p>
          <a:p>
            <a:pPr marL="171450" indent="-171450" algn="ctr" eaLnBrk="1" hangingPunct="1">
              <a:buFont typeface="Arial" panose="020B0604020202020204" pitchFamily="34" charset="0"/>
              <a:buChar char="•"/>
            </a:pPr>
            <a:r>
              <a:rPr lang="en-GB" sz="1200" dirty="0">
                <a:cs typeface="Arial" charset="0"/>
              </a:rPr>
              <a:t>Pupil involvement in assessing progress and next steps</a:t>
            </a:r>
          </a:p>
          <a:p>
            <a:pPr marL="171450" indent="-171450" algn="ctr" eaLnBrk="1" hangingPunct="1">
              <a:buFont typeface="Arial" panose="020B0604020202020204" pitchFamily="34" charset="0"/>
              <a:buChar char="•"/>
            </a:pPr>
            <a:r>
              <a:rPr lang="en-GB" sz="1200" dirty="0">
                <a:cs typeface="Arial" charset="0"/>
              </a:rPr>
              <a:t>Whole school approach to reading for enjoyment</a:t>
            </a:r>
          </a:p>
          <a:p>
            <a:pPr marL="171450" indent="-171450" algn="ctr" eaLnBrk="1" hangingPunct="1">
              <a:buFont typeface="Arial" panose="020B0604020202020204" pitchFamily="34" charset="0"/>
              <a:buChar char="•"/>
            </a:pPr>
            <a:endParaRPr lang="en-GB" sz="1200" dirty="0">
              <a:cs typeface="Arial" charset="0"/>
            </a:endParaRPr>
          </a:p>
        </p:txBody>
      </p:sp>
      <p:sp>
        <p:nvSpPr>
          <p:cNvPr id="34" name="Freeform 11"/>
          <p:cNvSpPr>
            <a:spLocks/>
          </p:cNvSpPr>
          <p:nvPr/>
        </p:nvSpPr>
        <p:spPr bwMode="auto">
          <a:xfrm>
            <a:off x="115139" y="4581128"/>
            <a:ext cx="2604372" cy="2157397"/>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solidFill>
            <a:schemeClr val="accent4">
              <a:lumMod val="60000"/>
              <a:lumOff val="40000"/>
            </a:schemeClr>
          </a:solidFill>
          <a:ln w="28575">
            <a:solidFill>
              <a:schemeClr val="bg1">
                <a:lumMod val="50000"/>
              </a:schemeClr>
            </a:solidFill>
            <a:prstDash val="solid"/>
            <a:round/>
            <a:headEnd/>
            <a:tailEnd/>
          </a:ln>
        </p:spPr>
        <p:txBody>
          <a:bodyPr bIns="360000" anchor="ctr"/>
          <a:lstStyle/>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r>
              <a:rPr lang="en-GB" dirty="0">
                <a:cs typeface="Arial" charset="0"/>
              </a:rPr>
              <a:t>Community</a:t>
            </a:r>
          </a:p>
          <a:p>
            <a:pPr marL="285750" indent="-285750" eaLnBrk="1" hangingPunct="1">
              <a:buFont typeface="Arial" panose="020B0604020202020204" pitchFamily="34" charset="0"/>
              <a:buChar char="•"/>
            </a:pPr>
            <a:r>
              <a:rPr lang="en-GB" sz="1200" dirty="0">
                <a:cs typeface="Arial" charset="0"/>
              </a:rPr>
              <a:t>Programme of planned events</a:t>
            </a:r>
          </a:p>
          <a:p>
            <a:pPr eaLnBrk="1" hangingPunct="1"/>
            <a:r>
              <a:rPr lang="en-GB" sz="1200" dirty="0">
                <a:cs typeface="Arial" charset="0"/>
              </a:rPr>
              <a:t>      for campus partners</a:t>
            </a:r>
          </a:p>
          <a:p>
            <a:pPr marL="171450" indent="-171450" eaLnBrk="1" hangingPunct="1">
              <a:buFont typeface="Arial" panose="020B0604020202020204" pitchFamily="34" charset="0"/>
              <a:buChar char="•"/>
            </a:pPr>
            <a:r>
              <a:rPr lang="en-GB" sz="1200" dirty="0">
                <a:cs typeface="Arial" charset="0"/>
              </a:rPr>
              <a:t>Learning links established across stages of each school</a:t>
            </a:r>
          </a:p>
          <a:p>
            <a:pPr marL="171450" indent="-171450" eaLnBrk="1" hangingPunct="1">
              <a:buFont typeface="Arial" panose="020B0604020202020204" pitchFamily="34" charset="0"/>
              <a:buChar char="•"/>
            </a:pPr>
            <a:r>
              <a:rPr lang="en-GB" sz="1200" dirty="0">
                <a:cs typeface="Arial" charset="0"/>
              </a:rPr>
              <a:t>Transition music initiative in </a:t>
            </a:r>
          </a:p>
          <a:p>
            <a:pPr eaLnBrk="1" hangingPunct="1"/>
            <a:r>
              <a:rPr lang="en-GB" sz="1200" dirty="0">
                <a:cs typeface="Arial" charset="0"/>
              </a:rPr>
              <a:t>      place in both schools</a:t>
            </a:r>
          </a:p>
          <a:p>
            <a:pPr algn="ctr" eaLnBrk="1" hangingPunct="1"/>
            <a:endParaRPr lang="en-GB" dirty="0">
              <a:cs typeface="Arial" charset="0"/>
            </a:endParaRPr>
          </a:p>
          <a:p>
            <a:pPr algn="ctr" eaLnBrk="1" hangingPunct="1"/>
            <a:endParaRPr lang="en-GB" dirty="0">
              <a:cs typeface="Arial" charset="0"/>
            </a:endParaRPr>
          </a:p>
        </p:txBody>
      </p:sp>
    </p:spTree>
    <p:extLst>
      <p:ext uri="{BB962C8B-B14F-4D97-AF65-F5344CB8AC3E}">
        <p14:creationId xmlns:p14="http://schemas.microsoft.com/office/powerpoint/2010/main" val="125558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0"/>
          <p:cNvSpPr>
            <a:spLocks/>
          </p:cNvSpPr>
          <p:nvPr/>
        </p:nvSpPr>
        <p:spPr bwMode="auto">
          <a:xfrm>
            <a:off x="179512" y="1124744"/>
            <a:ext cx="2592288" cy="3456384"/>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solidFill>
            <a:srgbClr val="C00000"/>
          </a:solidFill>
          <a:ln w="28575">
            <a:solidFill>
              <a:schemeClr val="bg1">
                <a:lumMod val="50000"/>
              </a:schemeClr>
            </a:solidFill>
            <a:prstDash val="solid"/>
            <a:round/>
            <a:headEnd/>
            <a:tailEnd/>
          </a:ln>
        </p:spPr>
        <p:txBody>
          <a:bodyPr bIns="360000" anchor="ctr"/>
          <a:lstStyle/>
          <a:p>
            <a:pPr algn="ctr" eaLnBrk="1" hangingPunct="1"/>
            <a:r>
              <a:rPr lang="en-GB" dirty="0">
                <a:cs typeface="Arial" charset="0"/>
              </a:rPr>
              <a:t>Reading</a:t>
            </a:r>
          </a:p>
          <a:p>
            <a:pPr marL="171450" indent="-171450" algn="ctr" eaLnBrk="1" hangingPunct="1">
              <a:buFont typeface="Arial" panose="020B0604020202020204" pitchFamily="34" charset="0"/>
              <a:buChar char="•"/>
            </a:pPr>
            <a:r>
              <a:rPr lang="en-GB" sz="1200" dirty="0">
                <a:cs typeface="Arial" charset="0"/>
              </a:rPr>
              <a:t>Consistent approaches to teaching reading across the school</a:t>
            </a:r>
          </a:p>
          <a:p>
            <a:pPr marL="171450" indent="-171450" algn="ctr" eaLnBrk="1" hangingPunct="1">
              <a:buFont typeface="Arial" panose="020B0604020202020204" pitchFamily="34" charset="0"/>
              <a:buChar char="•"/>
            </a:pPr>
            <a:r>
              <a:rPr lang="en-GB" sz="1200" dirty="0">
                <a:cs typeface="Arial" charset="0"/>
              </a:rPr>
              <a:t>Consistency in planning and assessing reading </a:t>
            </a:r>
          </a:p>
          <a:p>
            <a:pPr marL="171450" indent="-171450" algn="ctr" eaLnBrk="1" hangingPunct="1">
              <a:buFont typeface="Arial" panose="020B0604020202020204" pitchFamily="34" charset="0"/>
              <a:buChar char="•"/>
            </a:pPr>
            <a:r>
              <a:rPr lang="en-GB" sz="1200" dirty="0">
                <a:cs typeface="Arial" charset="0"/>
              </a:rPr>
              <a:t>Pupil involvement in assessing progress and next steps</a:t>
            </a:r>
          </a:p>
          <a:p>
            <a:pPr marL="171450" indent="-171450" algn="ctr" eaLnBrk="1" hangingPunct="1">
              <a:buFont typeface="Arial" panose="020B0604020202020204" pitchFamily="34" charset="0"/>
              <a:buChar char="•"/>
            </a:pPr>
            <a:r>
              <a:rPr lang="en-GB" sz="1200" dirty="0">
                <a:cs typeface="Arial" charset="0"/>
              </a:rPr>
              <a:t>Whole school approach to reading for enjoyment</a:t>
            </a:r>
          </a:p>
          <a:p>
            <a:pPr marL="171450" indent="-171450" algn="ctr" eaLnBrk="1" hangingPunct="1">
              <a:buFont typeface="Arial" panose="020B0604020202020204" pitchFamily="34" charset="0"/>
              <a:buChar char="•"/>
            </a:pPr>
            <a:endParaRPr lang="en-GB" sz="1200" dirty="0">
              <a:cs typeface="Arial" charset="0"/>
            </a:endParaRPr>
          </a:p>
        </p:txBody>
      </p:sp>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4129"/>
            <a:ext cx="5976664" cy="1631216"/>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Skills based approach to all reading across the school</a:t>
            </a:r>
          </a:p>
          <a:p>
            <a:pPr marL="285750" indent="-285750">
              <a:buFont typeface="Arial" panose="020B0604020202020204" pitchFamily="34" charset="0"/>
              <a:buChar char="•"/>
            </a:pPr>
            <a:r>
              <a:rPr lang="en-GB" sz="1000" dirty="0"/>
              <a:t>Reciprocal reading approaches introduced in P4-P7</a:t>
            </a:r>
          </a:p>
          <a:p>
            <a:pPr marL="285750" indent="-285750">
              <a:buFont typeface="Arial" panose="020B0604020202020204" pitchFamily="34" charset="0"/>
              <a:buChar char="•"/>
            </a:pPr>
            <a:r>
              <a:rPr lang="en-GB" sz="1000" dirty="0"/>
              <a:t>Reading aloud approaches developed in all classes</a:t>
            </a:r>
          </a:p>
          <a:p>
            <a:pPr marL="285750" indent="-285750">
              <a:buFont typeface="Arial" panose="020B0604020202020204" pitchFamily="34" charset="0"/>
              <a:buChar char="•"/>
            </a:pPr>
            <a:r>
              <a:rPr lang="en-GB" sz="1000" dirty="0"/>
              <a:t>Thinking reader approach used in group reading sessions for P3-P7</a:t>
            </a:r>
          </a:p>
          <a:p>
            <a:pPr marL="285750" indent="-285750">
              <a:buFont typeface="Arial" panose="020B0604020202020204" pitchFamily="34" charset="0"/>
              <a:buChar char="•"/>
            </a:pPr>
            <a:r>
              <a:rPr lang="en-GB" sz="1000" dirty="0"/>
              <a:t>Reading for enjoyment a whole school focus with key events planned across the year</a:t>
            </a:r>
          </a:p>
          <a:p>
            <a:pPr marL="285750" indent="-285750">
              <a:buFont typeface="Arial" panose="020B0604020202020204" pitchFamily="34" charset="0"/>
              <a:buChar char="•"/>
            </a:pPr>
            <a:r>
              <a:rPr lang="en-GB" sz="1000" dirty="0"/>
              <a:t>Paired reading to be led by P6/7 pupils for P1/2 pupils</a:t>
            </a:r>
          </a:p>
          <a:p>
            <a:pPr marL="285750" indent="-285750">
              <a:buFont typeface="Arial" panose="020B0604020202020204" pitchFamily="34" charset="0"/>
              <a:buChar char="•"/>
            </a:pPr>
            <a:r>
              <a:rPr lang="en-GB" sz="1000" dirty="0"/>
              <a:t>Vocabulary enrichment a key focus for all classes across the school</a:t>
            </a:r>
          </a:p>
          <a:p>
            <a:pPr marL="285750" indent="-285750">
              <a:buFont typeface="Arial" panose="020B0604020202020204" pitchFamily="34" charset="0"/>
              <a:buChar char="•"/>
            </a:pPr>
            <a:r>
              <a:rPr lang="en-GB" sz="1000" dirty="0"/>
              <a:t>In planning, experiences and outcomes will be linked to significant aspects of learning</a:t>
            </a:r>
          </a:p>
          <a:p>
            <a:pPr marL="285750" indent="-285750">
              <a:buFont typeface="Arial" panose="020B0604020202020204" pitchFamily="34" charset="0"/>
              <a:buChar char="•"/>
            </a:pPr>
            <a:r>
              <a:rPr lang="en-GB" sz="1000" dirty="0"/>
              <a:t>Pupil matrix will be created for each level linked to significant aspects of learning</a:t>
            </a:r>
          </a:p>
          <a:p>
            <a:pPr marL="285750" indent="-285750">
              <a:buFont typeface="Arial" panose="020B0604020202020204" pitchFamily="34" charset="0"/>
              <a:buChar char="•"/>
            </a:pPr>
            <a:r>
              <a:rPr lang="en-GB" sz="1000" dirty="0"/>
              <a:t>Assessments will be linked to significant aspects of learning, and for achieving a level</a:t>
            </a:r>
          </a:p>
        </p:txBody>
      </p:sp>
      <p:sp>
        <p:nvSpPr>
          <p:cNvPr id="6" name="TextBox 5"/>
          <p:cNvSpPr txBox="1"/>
          <p:nvPr/>
        </p:nvSpPr>
        <p:spPr>
          <a:xfrm>
            <a:off x="2958615" y="2373076"/>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58615" y="2870139"/>
            <a:ext cx="5976664" cy="2554545"/>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Planning to start in August following session at In-set day</a:t>
            </a:r>
          </a:p>
          <a:p>
            <a:pPr marL="285750" indent="-285750">
              <a:buFont typeface="Arial" panose="020B0604020202020204" pitchFamily="34" charset="0"/>
              <a:buChar char="•"/>
            </a:pPr>
            <a:r>
              <a:rPr lang="en-GB" sz="1000" dirty="0"/>
              <a:t>All pupils to attend Edinburgh Book Festival in August to make reading real</a:t>
            </a:r>
          </a:p>
          <a:p>
            <a:pPr marL="285750" indent="-285750">
              <a:buFont typeface="Arial" panose="020B0604020202020204" pitchFamily="34" charset="0"/>
              <a:buChar char="•"/>
            </a:pPr>
            <a:r>
              <a:rPr lang="en-GB" sz="1000" dirty="0"/>
              <a:t>‘What is Reading?’ whole school introduction in August 2016</a:t>
            </a:r>
          </a:p>
          <a:p>
            <a:pPr marL="285750" indent="-285750">
              <a:buFont typeface="Arial" panose="020B0604020202020204" pitchFamily="34" charset="0"/>
              <a:buChar char="•"/>
            </a:pPr>
            <a:r>
              <a:rPr lang="en-GB" sz="1000" dirty="0"/>
              <a:t>CAT session in September on skills approach to reading</a:t>
            </a:r>
          </a:p>
          <a:p>
            <a:pPr marL="285750" indent="-285750">
              <a:buFont typeface="Arial" panose="020B0604020202020204" pitchFamily="34" charset="0"/>
              <a:buChar char="•"/>
            </a:pPr>
            <a:r>
              <a:rPr lang="en-GB" sz="1000" dirty="0"/>
              <a:t>Skills approach evident in weekly planning from October</a:t>
            </a:r>
          </a:p>
          <a:p>
            <a:pPr marL="285750" indent="-285750">
              <a:buFont typeface="Arial" panose="020B0604020202020204" pitchFamily="34" charset="0"/>
              <a:buChar char="•"/>
            </a:pPr>
            <a:r>
              <a:rPr lang="en-GB" sz="1000" dirty="0"/>
              <a:t>Whole school reading for enjoyment initiative linked with campus school and local community, October to December</a:t>
            </a:r>
          </a:p>
          <a:p>
            <a:pPr marL="285750" indent="-285750">
              <a:buFont typeface="Arial" panose="020B0604020202020204" pitchFamily="34" charset="0"/>
              <a:buChar char="•"/>
            </a:pPr>
            <a:r>
              <a:rPr lang="en-GB" sz="1000" dirty="0"/>
              <a:t>Thinking reader approach to be introduced in all classes from October 2016</a:t>
            </a:r>
          </a:p>
          <a:p>
            <a:pPr marL="285750" indent="-285750">
              <a:buFont typeface="Arial" panose="020B0604020202020204" pitchFamily="34" charset="0"/>
              <a:buChar char="•"/>
            </a:pPr>
            <a:r>
              <a:rPr lang="en-GB" sz="1000" dirty="0"/>
              <a:t>Reciprocal reading skills developed in classes January 2017</a:t>
            </a:r>
          </a:p>
          <a:p>
            <a:pPr marL="285750" indent="-285750">
              <a:buFont typeface="Arial" panose="020B0604020202020204" pitchFamily="34" charset="0"/>
              <a:buChar char="•"/>
            </a:pPr>
            <a:r>
              <a:rPr lang="en-GB" sz="1000" dirty="0"/>
              <a:t>Reciprocal reading approach in place from February 2017</a:t>
            </a:r>
          </a:p>
          <a:p>
            <a:pPr marL="285750" indent="-285750">
              <a:buFont typeface="Arial" panose="020B0604020202020204" pitchFamily="34" charset="0"/>
              <a:buChar char="•"/>
            </a:pPr>
            <a:r>
              <a:rPr lang="en-GB" sz="1000" dirty="0"/>
              <a:t>Vocabulary enrichment session for all staff Aug-Oct.  Midlothian framework to be used in all classes from October 2016 on weekly basis</a:t>
            </a:r>
          </a:p>
          <a:p>
            <a:pPr marL="285750" indent="-285750">
              <a:buFont typeface="Arial" panose="020B0604020202020204" pitchFamily="34" charset="0"/>
              <a:buChar char="•"/>
            </a:pPr>
            <a:r>
              <a:rPr lang="en-GB" sz="1000" dirty="0"/>
              <a:t>Staff development group to create pupil matrix between August and November. To be used by pupils from January 2017</a:t>
            </a:r>
          </a:p>
          <a:p>
            <a:pPr marL="285750" indent="-285750">
              <a:buFont typeface="Arial" panose="020B0604020202020204" pitchFamily="34" charset="0"/>
              <a:buChar char="•"/>
            </a:pPr>
            <a:r>
              <a:rPr lang="en-GB" sz="1000" dirty="0"/>
              <a:t>Staff development team to devise and trial class based activities linking assessment to significant aspects of learning by December 2016.  Trialling January to Easter 2017.</a:t>
            </a:r>
          </a:p>
        </p:txBody>
      </p:sp>
      <p:sp>
        <p:nvSpPr>
          <p:cNvPr id="8" name="TextBox 7"/>
          <p:cNvSpPr txBox="1"/>
          <p:nvPr/>
        </p:nvSpPr>
        <p:spPr>
          <a:xfrm>
            <a:off x="16632" y="4965759"/>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9263" y="5486097"/>
            <a:ext cx="8926016" cy="1323439"/>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SMT to monitor weekly planning on server from August 2016.  Feedback to staff in mid September and any adaptations made.  </a:t>
            </a:r>
            <a:r>
              <a:rPr lang="en-GB" sz="1000" dirty="0" err="1"/>
              <a:t>Conitnues</a:t>
            </a:r>
            <a:r>
              <a:rPr lang="en-GB" sz="1000" dirty="0"/>
              <a:t> in assessment calendar across session</a:t>
            </a:r>
          </a:p>
          <a:p>
            <a:pPr marL="285750" indent="-285750">
              <a:buFont typeface="Arial" panose="020B0604020202020204" pitchFamily="34" charset="0"/>
              <a:buChar char="•"/>
            </a:pPr>
            <a:r>
              <a:rPr lang="en-GB" sz="1000" dirty="0"/>
              <a:t>SMT to monitor block planning to check for key elements of reading are planned for across the school</a:t>
            </a:r>
          </a:p>
          <a:p>
            <a:pPr marL="285750" indent="-285750">
              <a:buFont typeface="Arial" panose="020B0604020202020204" pitchFamily="34" charset="0"/>
              <a:buChar char="•"/>
            </a:pPr>
            <a:r>
              <a:rPr lang="en-GB" sz="1000" dirty="0"/>
              <a:t>Walk throughs by SMT, staff and pupils to look for key elements of new reading practice.  Planned in assessment calendar</a:t>
            </a:r>
          </a:p>
          <a:p>
            <a:pPr marL="285750" indent="-285750">
              <a:buFont typeface="Arial" panose="020B0604020202020204" pitchFamily="34" charset="0"/>
              <a:buChar char="•"/>
            </a:pPr>
            <a:r>
              <a:rPr lang="en-GB" sz="1000" dirty="0"/>
              <a:t>Pupil focus groups to be taken once per term (in monitoring calendar) to discuss changes and approaches to reading in class</a:t>
            </a:r>
          </a:p>
          <a:p>
            <a:pPr marL="285750" indent="-285750">
              <a:buFont typeface="Arial" panose="020B0604020202020204" pitchFamily="34" charset="0"/>
              <a:buChar char="•"/>
            </a:pPr>
            <a:r>
              <a:rPr lang="en-GB" sz="1000" dirty="0"/>
              <a:t>Pupils to discuss individual reading matrix with SMT at Easter and Summer to monitor </a:t>
            </a:r>
            <a:r>
              <a:rPr lang="en-GB" sz="1000" dirty="0" err="1"/>
              <a:t>useage</a:t>
            </a:r>
            <a:r>
              <a:rPr lang="en-GB" sz="1000" dirty="0"/>
              <a:t> and understanding by pupils</a:t>
            </a:r>
          </a:p>
          <a:p>
            <a:pPr marL="285750" indent="-285750">
              <a:buFont typeface="Arial" panose="020B0604020202020204" pitchFamily="34" charset="0"/>
              <a:buChar char="•"/>
            </a:pPr>
            <a:r>
              <a:rPr lang="en-GB" sz="1000" dirty="0"/>
              <a:t>SMT/working group to liaise with campus school and local community to ensure reading challenge is a success and understood by all</a:t>
            </a:r>
          </a:p>
          <a:p>
            <a:pPr marL="285750" indent="-285750">
              <a:buFont typeface="Arial" panose="020B0604020202020204" pitchFamily="34" charset="0"/>
              <a:buChar char="•"/>
            </a:pPr>
            <a:endParaRPr lang="en-GB" sz="1000" dirty="0"/>
          </a:p>
        </p:txBody>
      </p:sp>
    </p:spTree>
    <p:extLst>
      <p:ext uri="{BB962C8B-B14F-4D97-AF65-F5344CB8AC3E}">
        <p14:creationId xmlns:p14="http://schemas.microsoft.com/office/powerpoint/2010/main" val="228497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3695"/>
            <a:ext cx="6077880" cy="1631216"/>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Language of learning devised from research and relevant to our school</a:t>
            </a:r>
          </a:p>
          <a:p>
            <a:pPr marL="285750" indent="-285750">
              <a:buFont typeface="Arial" panose="020B0604020202020204" pitchFamily="34" charset="0"/>
              <a:buChar char="•"/>
            </a:pPr>
            <a:r>
              <a:rPr lang="en-GB" sz="1000" dirty="0"/>
              <a:t>Language of learning words shared weekly through assemblies and vertical learning groups</a:t>
            </a:r>
          </a:p>
          <a:p>
            <a:pPr marL="285750" indent="-285750">
              <a:buFont typeface="Arial" panose="020B0604020202020204" pitchFamily="34" charset="0"/>
              <a:buChar char="•"/>
            </a:pPr>
            <a:r>
              <a:rPr lang="en-GB" sz="1000" dirty="0"/>
              <a:t>Language of learning interactive display in all classes and referred to across the whole school day</a:t>
            </a:r>
          </a:p>
          <a:p>
            <a:pPr marL="285750" indent="-285750">
              <a:buFont typeface="Arial" panose="020B0604020202020204" pitchFamily="34" charset="0"/>
              <a:buChar char="•"/>
            </a:pPr>
            <a:r>
              <a:rPr lang="en-GB" sz="1000" dirty="0"/>
              <a:t>Intelligence and the brain explored by all pupils and linked to growth mindset</a:t>
            </a:r>
          </a:p>
          <a:p>
            <a:pPr marL="285750" indent="-285750">
              <a:buFont typeface="Arial" panose="020B0604020202020204" pitchFamily="34" charset="0"/>
              <a:buChar char="•"/>
            </a:pPr>
            <a:r>
              <a:rPr lang="en-GB" sz="1000" dirty="0"/>
              <a:t>Staff change use of vocabulary to link with growth mindset</a:t>
            </a:r>
          </a:p>
          <a:p>
            <a:pPr marL="285750" indent="-285750">
              <a:buFont typeface="Arial" panose="020B0604020202020204" pitchFamily="34" charset="0"/>
              <a:buChar char="•"/>
            </a:pPr>
            <a:r>
              <a:rPr lang="en-GB" sz="1000" dirty="0"/>
              <a:t>Awards systems in school to be changed to link with growth mindset</a:t>
            </a:r>
          </a:p>
          <a:p>
            <a:pPr marL="285750" indent="-285750">
              <a:buFont typeface="Arial" panose="020B0604020202020204" pitchFamily="34" charset="0"/>
              <a:buChar char="•"/>
            </a:pPr>
            <a:r>
              <a:rPr lang="en-GB" sz="1000" dirty="0"/>
              <a:t>Use of learning intentions and success criteria reviewed for all staff</a:t>
            </a:r>
          </a:p>
          <a:p>
            <a:pPr marL="285750" indent="-285750">
              <a:buFont typeface="Arial" panose="020B0604020202020204" pitchFamily="34" charset="0"/>
              <a:buChar char="•"/>
            </a:pPr>
            <a:r>
              <a:rPr lang="en-GB" sz="1000" dirty="0"/>
              <a:t>Learning intentions and success criteria used in all classes for all lessons and reviewed regularly</a:t>
            </a:r>
          </a:p>
          <a:p>
            <a:pPr marL="285750" indent="-285750">
              <a:buFont typeface="Arial" panose="020B0604020202020204" pitchFamily="34" charset="0"/>
              <a:buChar char="•"/>
            </a:pPr>
            <a:r>
              <a:rPr lang="en-GB" sz="1000" dirty="0"/>
              <a:t>Pupil awareness of relevance of learning intentions and success criteria to be raised</a:t>
            </a:r>
          </a:p>
          <a:p>
            <a:pPr marL="285750" indent="-285750">
              <a:buFont typeface="Arial" panose="020B0604020202020204" pitchFamily="34" charset="0"/>
              <a:buChar char="•"/>
            </a:pPr>
            <a:r>
              <a:rPr lang="en-GB" sz="1000" dirty="0"/>
              <a:t>Pupils to use learning intentions and success criteria to discuss their learning</a:t>
            </a:r>
          </a:p>
        </p:txBody>
      </p:sp>
      <p:sp>
        <p:nvSpPr>
          <p:cNvPr id="6" name="TextBox 5"/>
          <p:cNvSpPr txBox="1"/>
          <p:nvPr/>
        </p:nvSpPr>
        <p:spPr>
          <a:xfrm>
            <a:off x="2958614" y="2284401"/>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57804" y="2780524"/>
            <a:ext cx="6077881" cy="2585323"/>
          </a:xfrm>
          <a:prstGeom prst="rect">
            <a:avLst/>
          </a:prstGeom>
          <a:noFill/>
          <a:ln>
            <a:solidFill>
              <a:srgbClr val="FF0000"/>
            </a:solidFill>
          </a:ln>
        </p:spPr>
        <p:txBody>
          <a:bodyPr wrap="square" rtlCol="0">
            <a:spAutoFit/>
          </a:bodyPr>
          <a:lstStyle/>
          <a:p>
            <a:pPr marL="171450" indent="-171450">
              <a:buFont typeface="Arial" panose="020B0604020202020204" pitchFamily="34" charset="0"/>
              <a:buChar char="•"/>
            </a:pPr>
            <a:r>
              <a:rPr lang="en-GB" sz="900" dirty="0"/>
              <a:t>By August staff will have  reviewed current approaches to award systems in school and altered in line with growth mindset</a:t>
            </a:r>
          </a:p>
          <a:p>
            <a:pPr marL="171450" indent="-171450">
              <a:buFont typeface="Arial" panose="020B0604020202020204" pitchFamily="34" charset="0"/>
              <a:buChar char="•"/>
            </a:pPr>
            <a:r>
              <a:rPr lang="en-GB" sz="900" dirty="0"/>
              <a:t>By August staff will be aware of impact of vocabulary in class, and will use alternative words linked to grouping </a:t>
            </a:r>
            <a:r>
              <a:rPr lang="en-GB" sz="900" dirty="0" err="1"/>
              <a:t>etc</a:t>
            </a:r>
            <a:endParaRPr lang="en-GB" sz="900" dirty="0"/>
          </a:p>
          <a:p>
            <a:pPr marL="285750" indent="-285750">
              <a:buFont typeface="Arial" panose="020B0604020202020204" pitchFamily="34" charset="0"/>
              <a:buChar char="•"/>
            </a:pPr>
            <a:r>
              <a:rPr lang="en-GB" sz="900" dirty="0"/>
              <a:t>By October all pupils will have been introduced to each of the learning words and characters will have been created for each word</a:t>
            </a:r>
          </a:p>
          <a:p>
            <a:pPr marL="285750" indent="-285750">
              <a:buFont typeface="Arial" panose="020B0604020202020204" pitchFamily="34" charset="0"/>
              <a:buChar char="•"/>
            </a:pPr>
            <a:r>
              <a:rPr lang="en-GB" sz="900" dirty="0"/>
              <a:t>By December, each class will have an interactive display and pupils will refer to this when asked to discuss their learning within the classroom</a:t>
            </a:r>
          </a:p>
          <a:p>
            <a:pPr marL="285750" indent="-285750">
              <a:buFont typeface="Arial" panose="020B0604020202020204" pitchFamily="34" charset="0"/>
              <a:buChar char="•"/>
            </a:pPr>
            <a:r>
              <a:rPr lang="en-GB" sz="900" dirty="0"/>
              <a:t>By October, working group will have devised a programme for all pupils being introduced to the brain and its workings</a:t>
            </a:r>
          </a:p>
          <a:p>
            <a:pPr marL="285750" indent="-285750">
              <a:buFont typeface="Arial" panose="020B0604020202020204" pitchFamily="34" charset="0"/>
              <a:buChar char="•"/>
            </a:pPr>
            <a:r>
              <a:rPr lang="en-GB" sz="900" dirty="0"/>
              <a:t>By December all pupils will have completed a programme of learning linked to growth mindset and the brain</a:t>
            </a:r>
          </a:p>
          <a:p>
            <a:pPr marL="285750" indent="-285750">
              <a:buFont typeface="Arial" panose="020B0604020202020204" pitchFamily="34" charset="0"/>
              <a:buChar char="•"/>
            </a:pPr>
            <a:r>
              <a:rPr lang="en-GB" sz="900" dirty="0"/>
              <a:t>By September, staff will have reviewed the purpose of learning intentions and success criteria and how this will be shared throughout learning</a:t>
            </a:r>
          </a:p>
          <a:p>
            <a:pPr marL="285750" indent="-285750">
              <a:buFont typeface="Arial" panose="020B0604020202020204" pitchFamily="34" charset="0"/>
              <a:buChar char="•"/>
            </a:pPr>
            <a:r>
              <a:rPr lang="en-GB" sz="900" dirty="0"/>
              <a:t>By October, all staff will be sharing learning intentions and success criteria routinely and in a consistent way throughout the school and all pupils will be able to identify these</a:t>
            </a:r>
          </a:p>
          <a:p>
            <a:pPr marL="285750" indent="-285750">
              <a:buFont typeface="Arial" panose="020B0604020202020204" pitchFamily="34" charset="0"/>
              <a:buChar char="•"/>
            </a:pPr>
            <a:r>
              <a:rPr lang="en-GB" sz="900" dirty="0"/>
              <a:t>By December, all pupils will be able to refer to their progress in relation to the learning intentions and success criteria during a lesson</a:t>
            </a:r>
          </a:p>
          <a:p>
            <a:pPr marL="285750" indent="-285750">
              <a:buFont typeface="Arial" panose="020B0604020202020204" pitchFamily="34" charset="0"/>
              <a:buChar char="•"/>
            </a:pPr>
            <a:r>
              <a:rPr lang="en-GB" sz="900" dirty="0"/>
              <a:t>By February, teachers will regularly be referring to the language of learning and learning intentions and success criteria throughout the school day.  </a:t>
            </a:r>
          </a:p>
          <a:p>
            <a:pPr marL="285750" indent="-285750">
              <a:buFont typeface="Arial" panose="020B0604020202020204" pitchFamily="34" charset="0"/>
              <a:buChar char="•"/>
            </a:pPr>
            <a:r>
              <a:rPr lang="en-GB" sz="900" dirty="0"/>
              <a:t>By February pupils will be able to describe what they are learning and how they are learning it, linking to language of learning and success criteria</a:t>
            </a:r>
          </a:p>
        </p:txBody>
      </p:sp>
      <p:sp>
        <p:nvSpPr>
          <p:cNvPr id="8" name="TextBox 7"/>
          <p:cNvSpPr txBox="1"/>
          <p:nvPr/>
        </p:nvSpPr>
        <p:spPr>
          <a:xfrm>
            <a:off x="16632" y="4965759"/>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48814" y="5534935"/>
            <a:ext cx="8926016" cy="1169551"/>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Learning intentions and success criteria to be evident on weekly planning for all areas.  SMT to monitor as part of weekly planning.  Staff meetings for whole school analysis of consistency and next steps – two per term until Christmas and then review</a:t>
            </a:r>
          </a:p>
          <a:p>
            <a:pPr marL="285750" indent="-285750">
              <a:buFont typeface="Arial" panose="020B0604020202020204" pitchFamily="34" charset="0"/>
              <a:buChar char="•"/>
            </a:pPr>
            <a:r>
              <a:rPr lang="en-GB" sz="1000" dirty="0"/>
              <a:t>Language of learning will be evidenced in all classrooms through interactive displays.  Observations will have a focus on use of learning intention and success criteria as well as language of learning before Christmas (see monitoring and assessment calendar)</a:t>
            </a:r>
          </a:p>
          <a:p>
            <a:pPr marL="285750" indent="-285750">
              <a:buFont typeface="Arial" panose="020B0604020202020204" pitchFamily="34" charset="0"/>
              <a:buChar char="•"/>
            </a:pPr>
            <a:r>
              <a:rPr lang="en-GB" sz="1000" dirty="0"/>
              <a:t>Walk throughs by SMT, colleagues and pupils, as outlined in monitoring and assessment calendar</a:t>
            </a:r>
          </a:p>
          <a:p>
            <a:pPr marL="285750" indent="-285750">
              <a:buFont typeface="Arial" panose="020B0604020202020204" pitchFamily="34" charset="0"/>
              <a:buChar char="•"/>
            </a:pPr>
            <a:r>
              <a:rPr lang="en-GB" sz="1000" dirty="0"/>
              <a:t>Focus groups of pupils (term 3 and 4) linked to learning intentions and success criteria and reading matrix</a:t>
            </a:r>
          </a:p>
          <a:p>
            <a:pPr marL="285750" indent="-285750">
              <a:buFont typeface="Arial" panose="020B0604020202020204" pitchFamily="34" charset="0"/>
              <a:buChar char="•"/>
            </a:pPr>
            <a:r>
              <a:rPr lang="en-GB" sz="1000" dirty="0"/>
              <a:t>Detailed information from school working group</a:t>
            </a:r>
          </a:p>
        </p:txBody>
      </p:sp>
      <p:sp>
        <p:nvSpPr>
          <p:cNvPr id="10" name="Freeform 8"/>
          <p:cNvSpPr>
            <a:spLocks/>
          </p:cNvSpPr>
          <p:nvPr/>
        </p:nvSpPr>
        <p:spPr bwMode="auto">
          <a:xfrm>
            <a:off x="23528" y="222877"/>
            <a:ext cx="2388232" cy="2519532"/>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solidFill>
            <a:srgbClr val="FFFF00"/>
          </a:solidFill>
          <a:ln w="28575">
            <a:solidFill>
              <a:schemeClr val="bg1">
                <a:lumMod val="50000"/>
              </a:schemeClr>
            </a:solidFill>
            <a:prstDash val="solid"/>
            <a:round/>
            <a:headEnd/>
            <a:tailEnd/>
          </a:ln>
        </p:spPr>
        <p:txBody>
          <a:bodyPr bIns="360000" anchor="ctr"/>
          <a:lstStyle/>
          <a:p>
            <a:pPr algn="ctr" eaLnBrk="1" hangingPunct="1"/>
            <a:r>
              <a:rPr lang="en-GB" dirty="0">
                <a:cs typeface="Arial" charset="0"/>
              </a:rPr>
              <a:t>Visible Learning</a:t>
            </a:r>
          </a:p>
          <a:p>
            <a:pPr algn="ctr" eaLnBrk="1" hangingPunct="1"/>
            <a:r>
              <a:rPr lang="en-GB" sz="1200" dirty="0">
                <a:cs typeface="Arial" charset="0"/>
              </a:rPr>
              <a:t>         *  Shared language of learning</a:t>
            </a:r>
          </a:p>
          <a:p>
            <a:pPr algn="ctr" eaLnBrk="1" hangingPunct="1"/>
            <a:r>
              <a:rPr lang="en-GB" sz="1200" dirty="0">
                <a:cs typeface="Arial" charset="0"/>
              </a:rPr>
              <a:t> across the school </a:t>
            </a:r>
          </a:p>
          <a:p>
            <a:pPr marL="171450" indent="-171450" algn="ctr" eaLnBrk="1" hangingPunct="1">
              <a:buFont typeface="Arial" panose="020B0604020202020204" pitchFamily="34" charset="0"/>
              <a:buChar char="•"/>
            </a:pPr>
            <a:r>
              <a:rPr lang="en-GB" sz="1200" dirty="0">
                <a:cs typeface="Arial" charset="0"/>
              </a:rPr>
              <a:t>Growth mindset evident </a:t>
            </a:r>
          </a:p>
          <a:p>
            <a:pPr algn="ctr" eaLnBrk="1" hangingPunct="1"/>
            <a:r>
              <a:rPr lang="en-GB" sz="1200" dirty="0">
                <a:cs typeface="Arial" charset="0"/>
              </a:rPr>
              <a:t>across the school</a:t>
            </a:r>
          </a:p>
          <a:p>
            <a:pPr marL="171450" indent="-171450" algn="ctr" eaLnBrk="1" hangingPunct="1">
              <a:buFont typeface="Arial" panose="020B0604020202020204" pitchFamily="34" charset="0"/>
              <a:buChar char="•"/>
            </a:pPr>
            <a:r>
              <a:rPr lang="en-GB" sz="1200" dirty="0">
                <a:cs typeface="Arial" charset="0"/>
              </a:rPr>
              <a:t>Formative assessment</a:t>
            </a:r>
          </a:p>
          <a:p>
            <a:pPr algn="ctr" eaLnBrk="1" hangingPunct="1"/>
            <a:r>
              <a:rPr lang="en-GB" sz="1200" dirty="0">
                <a:cs typeface="Arial" charset="0"/>
              </a:rPr>
              <a:t>         strategies in place across the school</a:t>
            </a:r>
          </a:p>
          <a:p>
            <a:pPr algn="ctr" eaLnBrk="1" hangingPunct="1"/>
            <a:r>
              <a:rPr lang="en-GB" sz="1200" dirty="0">
                <a:cs typeface="Arial" charset="0"/>
              </a:rPr>
              <a:t>     *  Consistent understanding and</a:t>
            </a:r>
          </a:p>
          <a:p>
            <a:pPr algn="ctr" eaLnBrk="1" hangingPunct="1"/>
            <a:r>
              <a:rPr lang="en-GB" sz="1200" dirty="0">
                <a:cs typeface="Arial" charset="0"/>
              </a:rPr>
              <a:t>       use of learning intentions and success criteria</a:t>
            </a:r>
          </a:p>
        </p:txBody>
      </p:sp>
      <p:sp>
        <p:nvSpPr>
          <p:cNvPr id="12" name="Freeform 8"/>
          <p:cNvSpPr>
            <a:spLocks/>
          </p:cNvSpPr>
          <p:nvPr/>
        </p:nvSpPr>
        <p:spPr bwMode="auto">
          <a:xfrm>
            <a:off x="41918" y="2966565"/>
            <a:ext cx="2153818" cy="1848188"/>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solidFill>
            <a:srgbClr val="FFFF00"/>
          </a:solidFill>
          <a:ln w="28575">
            <a:solidFill>
              <a:schemeClr val="bg1">
                <a:lumMod val="50000"/>
              </a:schemeClr>
            </a:solidFill>
            <a:prstDash val="solid"/>
            <a:round/>
            <a:headEnd/>
            <a:tailEnd/>
          </a:ln>
        </p:spPr>
        <p:txBody>
          <a:bodyPr bIns="360000" anchor="ctr"/>
          <a:lstStyle/>
          <a:p>
            <a:pPr algn="ctr" eaLnBrk="1" hangingPunct="1"/>
            <a:r>
              <a:rPr lang="en-GB" sz="1200" dirty="0">
                <a:cs typeface="Arial" charset="0"/>
              </a:rPr>
              <a:t>Concentrate</a:t>
            </a:r>
          </a:p>
          <a:p>
            <a:pPr algn="ctr" eaLnBrk="1" hangingPunct="1"/>
            <a:r>
              <a:rPr lang="en-GB" sz="1200" dirty="0">
                <a:cs typeface="Arial" charset="0"/>
              </a:rPr>
              <a:t>Perseverance</a:t>
            </a:r>
          </a:p>
          <a:p>
            <a:pPr algn="ctr" eaLnBrk="1" hangingPunct="1"/>
            <a:r>
              <a:rPr lang="en-GB" sz="1200" dirty="0">
                <a:cs typeface="Arial" charset="0"/>
              </a:rPr>
              <a:t>Cooperate</a:t>
            </a:r>
          </a:p>
          <a:p>
            <a:pPr algn="ctr" eaLnBrk="1" hangingPunct="1"/>
            <a:r>
              <a:rPr lang="en-GB" sz="1200" dirty="0">
                <a:cs typeface="Arial" charset="0"/>
              </a:rPr>
              <a:t>Explorer</a:t>
            </a:r>
          </a:p>
          <a:p>
            <a:pPr algn="ctr" eaLnBrk="1" hangingPunct="1"/>
            <a:r>
              <a:rPr lang="en-GB" sz="1200" dirty="0">
                <a:cs typeface="Arial" charset="0"/>
              </a:rPr>
              <a:t>Resourceful</a:t>
            </a:r>
          </a:p>
          <a:p>
            <a:pPr algn="ctr" eaLnBrk="1" hangingPunct="1"/>
            <a:r>
              <a:rPr lang="en-GB" sz="1200" dirty="0">
                <a:cs typeface="Arial" charset="0"/>
              </a:rPr>
              <a:t>Reflective</a:t>
            </a:r>
          </a:p>
          <a:p>
            <a:pPr algn="ctr" eaLnBrk="1" hangingPunct="1"/>
            <a:r>
              <a:rPr lang="en-GB" sz="1200" dirty="0">
                <a:cs typeface="Arial" charset="0"/>
              </a:rPr>
              <a:t>Imaginative</a:t>
            </a:r>
          </a:p>
          <a:p>
            <a:pPr algn="ctr" eaLnBrk="1" hangingPunct="1"/>
            <a:r>
              <a:rPr lang="en-GB" sz="1200" dirty="0">
                <a:cs typeface="Arial" charset="0"/>
              </a:rPr>
              <a:t>Resilient</a:t>
            </a:r>
          </a:p>
          <a:p>
            <a:pPr algn="ctr" eaLnBrk="1" hangingPunct="1"/>
            <a:endParaRPr lang="en-GB" sz="1200" dirty="0">
              <a:cs typeface="Arial" charset="0"/>
            </a:endParaRPr>
          </a:p>
        </p:txBody>
      </p:sp>
    </p:spTree>
    <p:extLst>
      <p:ext uri="{BB962C8B-B14F-4D97-AF65-F5344CB8AC3E}">
        <p14:creationId xmlns:p14="http://schemas.microsoft.com/office/powerpoint/2010/main" val="254202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3695"/>
            <a:ext cx="6077880" cy="1323439"/>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SMT to discuss nurture and emotional wellbeing group with behaviour support teacher</a:t>
            </a:r>
          </a:p>
          <a:p>
            <a:pPr marL="285750" indent="-285750">
              <a:buFont typeface="Arial" panose="020B0604020202020204" pitchFamily="34" charset="0"/>
              <a:buChar char="•"/>
            </a:pPr>
            <a:r>
              <a:rPr lang="en-GB" sz="1000" dirty="0"/>
              <a:t>SMT to visit </a:t>
            </a:r>
            <a:r>
              <a:rPr lang="en-GB" sz="1000" dirty="0" err="1"/>
              <a:t>Lawfield</a:t>
            </a:r>
            <a:r>
              <a:rPr lang="en-GB" sz="1000" dirty="0"/>
              <a:t> Primary School to observe practice within an established group</a:t>
            </a:r>
          </a:p>
          <a:p>
            <a:pPr marL="285750" indent="-285750">
              <a:buFont typeface="Arial" panose="020B0604020202020204" pitchFamily="34" charset="0"/>
              <a:buChar char="•"/>
            </a:pPr>
            <a:r>
              <a:rPr lang="en-GB" sz="1000" dirty="0"/>
              <a:t>Pupils to be identified by class teachers</a:t>
            </a:r>
          </a:p>
          <a:p>
            <a:pPr marL="285750" indent="-285750">
              <a:buFont typeface="Arial" panose="020B0604020202020204" pitchFamily="34" charset="0"/>
              <a:buChar char="•"/>
            </a:pPr>
            <a:r>
              <a:rPr lang="en-GB" sz="1000" dirty="0"/>
              <a:t>SMT to introduce a small nurture group to meet daily within school to support specific pupils</a:t>
            </a:r>
          </a:p>
          <a:p>
            <a:pPr marL="285750" indent="-285750">
              <a:buFont typeface="Arial" panose="020B0604020202020204" pitchFamily="34" charset="0"/>
              <a:buChar char="•"/>
            </a:pPr>
            <a:r>
              <a:rPr lang="en-GB" sz="1000" dirty="0"/>
              <a:t>HWB frameworks in place for all pupils, outlining supports and agencies in place</a:t>
            </a:r>
          </a:p>
          <a:p>
            <a:pPr marL="285750" indent="-285750">
              <a:buFont typeface="Arial" panose="020B0604020202020204" pitchFamily="34" charset="0"/>
              <a:buChar char="•"/>
            </a:pPr>
            <a:r>
              <a:rPr lang="en-GB" sz="1000" dirty="0"/>
              <a:t>Chronologies created for each pupil for staff to record information</a:t>
            </a:r>
          </a:p>
          <a:p>
            <a:pPr marL="285750" indent="-285750">
              <a:buFont typeface="Arial" panose="020B0604020202020204" pitchFamily="34" charset="0"/>
              <a:buChar char="•"/>
            </a:pPr>
            <a:r>
              <a:rPr lang="en-GB" sz="1000" dirty="0"/>
              <a:t>School vision, values and aims to be reviewed in school by staff team</a:t>
            </a:r>
          </a:p>
          <a:p>
            <a:pPr marL="285750" indent="-285750">
              <a:buFont typeface="Arial" panose="020B0604020202020204" pitchFamily="34" charset="0"/>
              <a:buChar char="•"/>
            </a:pPr>
            <a:r>
              <a:rPr lang="en-GB" sz="1000" dirty="0"/>
              <a:t>All staff to support pupils by offering after school opportunities for pupils across the year</a:t>
            </a:r>
          </a:p>
        </p:txBody>
      </p:sp>
      <p:sp>
        <p:nvSpPr>
          <p:cNvPr id="6" name="TextBox 5"/>
          <p:cNvSpPr txBox="1"/>
          <p:nvPr/>
        </p:nvSpPr>
        <p:spPr>
          <a:xfrm>
            <a:off x="2958614" y="2284401"/>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57804" y="2780524"/>
            <a:ext cx="6077881" cy="1338828"/>
          </a:xfrm>
          <a:prstGeom prst="rect">
            <a:avLst/>
          </a:prstGeom>
          <a:noFill/>
          <a:ln>
            <a:solidFill>
              <a:srgbClr val="FF0000"/>
            </a:solidFill>
          </a:ln>
        </p:spPr>
        <p:txBody>
          <a:bodyPr wrap="square" rtlCol="0">
            <a:spAutoFit/>
          </a:bodyPr>
          <a:lstStyle/>
          <a:p>
            <a:pPr marL="171450" indent="-171450">
              <a:buFont typeface="Arial" panose="020B0604020202020204" pitchFamily="34" charset="0"/>
              <a:buChar char="•"/>
            </a:pPr>
            <a:r>
              <a:rPr lang="en-GB" sz="900" dirty="0"/>
              <a:t>By August, SMT will have discussed nurture group with behaviour support teacher</a:t>
            </a:r>
          </a:p>
          <a:p>
            <a:pPr marL="171450" indent="-171450">
              <a:buFont typeface="Arial" panose="020B0604020202020204" pitchFamily="34" charset="0"/>
              <a:buChar char="•"/>
            </a:pPr>
            <a:r>
              <a:rPr lang="en-GB" sz="900" dirty="0"/>
              <a:t>By September SMT will have visited local school to observe and discuss nurture groups</a:t>
            </a:r>
          </a:p>
          <a:p>
            <a:pPr marL="171450" indent="-171450">
              <a:buFont typeface="Arial" panose="020B0604020202020204" pitchFamily="34" charset="0"/>
              <a:buChar char="•"/>
            </a:pPr>
            <a:r>
              <a:rPr lang="en-GB" sz="900" dirty="0"/>
              <a:t>By September pupils will be identified for support as part of a nurture group</a:t>
            </a:r>
          </a:p>
          <a:p>
            <a:pPr marL="171450" indent="-171450">
              <a:buFont typeface="Arial" panose="020B0604020202020204" pitchFamily="34" charset="0"/>
              <a:buChar char="•"/>
            </a:pPr>
            <a:r>
              <a:rPr lang="en-GB" sz="900" dirty="0"/>
              <a:t>By September a safe place will be established in school for pupils to go to in times of crisis</a:t>
            </a:r>
          </a:p>
          <a:p>
            <a:pPr marL="171450" indent="-171450">
              <a:buFont typeface="Arial" panose="020B0604020202020204" pitchFamily="34" charset="0"/>
              <a:buChar char="•"/>
            </a:pPr>
            <a:r>
              <a:rPr lang="en-GB" sz="900" dirty="0"/>
              <a:t>By August initial frameworks will have been set up by HT</a:t>
            </a:r>
          </a:p>
          <a:p>
            <a:pPr marL="171450" indent="-171450">
              <a:buFont typeface="Arial" panose="020B0604020202020204" pitchFamily="34" charset="0"/>
              <a:buChar char="•"/>
            </a:pPr>
            <a:r>
              <a:rPr lang="en-GB" sz="900" dirty="0"/>
              <a:t>All staff to be familiar with frameworks by end of August</a:t>
            </a:r>
          </a:p>
          <a:p>
            <a:pPr marL="171450" indent="-171450">
              <a:buFont typeface="Arial" panose="020B0604020202020204" pitchFamily="34" charset="0"/>
              <a:buChar char="•"/>
            </a:pPr>
            <a:r>
              <a:rPr lang="en-GB" sz="900" dirty="0"/>
              <a:t>Chronologies to be in place for August for use by all staff who come in to contact with families</a:t>
            </a:r>
          </a:p>
          <a:p>
            <a:pPr marL="171450" indent="-171450">
              <a:buFont typeface="Arial" panose="020B0604020202020204" pitchFamily="34" charset="0"/>
              <a:buChar char="•"/>
            </a:pPr>
            <a:r>
              <a:rPr lang="en-GB" sz="900" dirty="0"/>
              <a:t>School vision, values and aims to be reviewed at CAT session by September 2016 with School Group Manager to lead</a:t>
            </a:r>
          </a:p>
          <a:p>
            <a:pPr marL="171450" indent="-171450">
              <a:buFont typeface="Arial" panose="020B0604020202020204" pitchFamily="34" charset="0"/>
              <a:buChar char="•"/>
            </a:pPr>
            <a:r>
              <a:rPr lang="en-GB" sz="900" dirty="0"/>
              <a:t>Staff to agree a calendar of after school clubs by September 2016</a:t>
            </a:r>
          </a:p>
        </p:txBody>
      </p:sp>
      <p:sp>
        <p:nvSpPr>
          <p:cNvPr id="8" name="TextBox 7"/>
          <p:cNvSpPr txBox="1"/>
          <p:nvPr/>
        </p:nvSpPr>
        <p:spPr>
          <a:xfrm>
            <a:off x="167685" y="4273146"/>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175866" y="4929837"/>
            <a:ext cx="8926016" cy="861774"/>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SMT to introduce and lead nurture activities together in school</a:t>
            </a:r>
          </a:p>
          <a:p>
            <a:pPr marL="285750" indent="-285750">
              <a:buFont typeface="Arial" panose="020B0604020202020204" pitchFamily="34" charset="0"/>
              <a:buChar char="•"/>
            </a:pPr>
            <a:r>
              <a:rPr lang="en-GB" sz="1000" dirty="0"/>
              <a:t>Staff to feedback to SMT at fortnightly staff meetings on impact and next steps established (standing agenda item on staff meeting)</a:t>
            </a:r>
          </a:p>
          <a:p>
            <a:pPr marL="285750" indent="-285750">
              <a:buFont typeface="Arial" panose="020B0604020202020204" pitchFamily="34" charset="0"/>
              <a:buChar char="•"/>
            </a:pPr>
            <a:r>
              <a:rPr lang="en-GB" sz="1000" dirty="0"/>
              <a:t>Chronologies to be reviewed in October 2016 re effectiveness and any adaptations made</a:t>
            </a:r>
          </a:p>
          <a:p>
            <a:pPr marL="285750" indent="-285750">
              <a:buFont typeface="Arial" panose="020B0604020202020204" pitchFamily="34" charset="0"/>
              <a:buChar char="•"/>
            </a:pPr>
            <a:r>
              <a:rPr lang="en-GB" sz="1000" dirty="0"/>
              <a:t>SMT and </a:t>
            </a:r>
            <a:r>
              <a:rPr lang="en-GB" sz="1000" dirty="0" err="1"/>
              <a:t>SfL</a:t>
            </a:r>
            <a:r>
              <a:rPr lang="en-GB" sz="1000" dirty="0"/>
              <a:t> teacher to meet monthly to review HWB frameworks and update accordingly</a:t>
            </a:r>
          </a:p>
          <a:p>
            <a:pPr marL="285750" indent="-285750">
              <a:buFont typeface="Arial" panose="020B0604020202020204" pitchFamily="34" charset="0"/>
              <a:buChar char="•"/>
            </a:pPr>
            <a:r>
              <a:rPr lang="en-GB" sz="1000" dirty="0"/>
              <a:t>Calendar of after school clubs created in September.  PT to monitor and to advise staff when clubs are due to start </a:t>
            </a:r>
            <a:r>
              <a:rPr lang="en-GB" sz="1000" dirty="0" err="1"/>
              <a:t>etc</a:t>
            </a:r>
            <a:endParaRPr lang="en-GB" sz="1000" dirty="0"/>
          </a:p>
        </p:txBody>
      </p:sp>
      <p:sp>
        <p:nvSpPr>
          <p:cNvPr id="11" name="Freeform 12"/>
          <p:cNvSpPr>
            <a:spLocks/>
          </p:cNvSpPr>
          <p:nvPr/>
        </p:nvSpPr>
        <p:spPr bwMode="auto">
          <a:xfrm>
            <a:off x="48814" y="613695"/>
            <a:ext cx="2761463" cy="2202541"/>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solidFill>
            <a:srgbClr val="00B0F0"/>
          </a:solidFill>
          <a:ln w="28575">
            <a:solidFill>
              <a:schemeClr val="bg1">
                <a:lumMod val="50000"/>
              </a:schemeClr>
            </a:solidFill>
            <a:prstDash val="solid"/>
            <a:round/>
            <a:headEnd/>
            <a:tailEnd/>
          </a:ln>
        </p:spPr>
        <p:txBody>
          <a:bodyPr bIns="360000" anchor="ctr"/>
          <a:lstStyle/>
          <a:p>
            <a:pPr algn="ctr" eaLnBrk="1" hangingPunct="1"/>
            <a:endParaRPr lang="en-GB" dirty="0">
              <a:cs typeface="Arial" charset="0"/>
            </a:endParaRPr>
          </a:p>
          <a:p>
            <a:pPr algn="ctr" eaLnBrk="1" hangingPunct="1"/>
            <a:r>
              <a:rPr lang="en-GB" dirty="0">
                <a:cs typeface="Arial" charset="0"/>
              </a:rPr>
              <a:t>       </a:t>
            </a:r>
          </a:p>
          <a:p>
            <a:pPr algn="ctr" eaLnBrk="1" hangingPunct="1"/>
            <a:endParaRPr lang="en-GB" dirty="0">
              <a:cs typeface="Arial" charset="0"/>
            </a:endParaRPr>
          </a:p>
          <a:p>
            <a:pPr algn="ctr" eaLnBrk="1" hangingPunct="1"/>
            <a:r>
              <a:rPr lang="en-GB" dirty="0">
                <a:cs typeface="Arial" charset="0"/>
              </a:rPr>
              <a:t>Health and Wellbeing</a:t>
            </a:r>
          </a:p>
          <a:p>
            <a:pPr marL="171450" indent="-171450" algn="ctr" eaLnBrk="1" hangingPunct="1">
              <a:buFont typeface="Arial" panose="020B0604020202020204" pitchFamily="34" charset="0"/>
              <a:buChar char="•"/>
            </a:pPr>
            <a:r>
              <a:rPr lang="en-GB" sz="1200" dirty="0">
                <a:cs typeface="Arial" charset="0"/>
              </a:rPr>
              <a:t>Pupil nurture/emotional</a:t>
            </a:r>
          </a:p>
          <a:p>
            <a:pPr algn="ctr" eaLnBrk="1" hangingPunct="1"/>
            <a:r>
              <a:rPr lang="en-GB" sz="1200" dirty="0">
                <a:cs typeface="Arial" charset="0"/>
              </a:rPr>
              <a:t>wellbeing group introduced</a:t>
            </a:r>
          </a:p>
          <a:p>
            <a:pPr marL="171450" indent="-171450" algn="ctr" eaLnBrk="1" hangingPunct="1">
              <a:buFont typeface="Arial" panose="020B0604020202020204" pitchFamily="34" charset="0"/>
              <a:buChar char="•"/>
            </a:pPr>
            <a:r>
              <a:rPr lang="en-GB" sz="1200" dirty="0">
                <a:cs typeface="Arial" charset="0"/>
              </a:rPr>
              <a:t>HWB frameworks for all pupils </a:t>
            </a:r>
          </a:p>
          <a:p>
            <a:pPr marL="171450" indent="-171450" algn="ctr" eaLnBrk="1" hangingPunct="1">
              <a:buFont typeface="Arial" panose="020B0604020202020204" pitchFamily="34" charset="0"/>
              <a:buChar char="•"/>
            </a:pPr>
            <a:r>
              <a:rPr lang="en-GB" sz="1200" dirty="0">
                <a:cs typeface="Arial" charset="0"/>
              </a:rPr>
              <a:t>Pupil chronologies in place</a:t>
            </a:r>
          </a:p>
          <a:p>
            <a:pPr algn="ctr" eaLnBrk="1" hangingPunct="1"/>
            <a:r>
              <a:rPr lang="en-GB" sz="1200" dirty="0">
                <a:cs typeface="Arial" charset="0"/>
              </a:rPr>
              <a:t>for all pupils</a:t>
            </a:r>
          </a:p>
          <a:p>
            <a:pPr algn="ctr" eaLnBrk="1" hangingPunct="1"/>
            <a:r>
              <a:rPr lang="en-GB" sz="1200" dirty="0">
                <a:cs typeface="Arial" charset="0"/>
              </a:rPr>
              <a:t>School vision, values and aims reviewed in school</a:t>
            </a:r>
          </a:p>
          <a:p>
            <a:pPr algn="ctr" eaLnBrk="1" hangingPunct="1"/>
            <a:r>
              <a:rPr lang="en-GB" sz="1200" dirty="0">
                <a:cs typeface="Arial" charset="0"/>
              </a:rPr>
              <a:t>After school clubs evident in school</a:t>
            </a: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a:p>
            <a:pPr algn="ctr" eaLnBrk="1" hangingPunct="1"/>
            <a:endParaRPr lang="en-GB" sz="1200" dirty="0">
              <a:cs typeface="Arial" charset="0"/>
            </a:endParaRPr>
          </a:p>
        </p:txBody>
      </p:sp>
    </p:spTree>
    <p:extLst>
      <p:ext uri="{BB962C8B-B14F-4D97-AF65-F5344CB8AC3E}">
        <p14:creationId xmlns:p14="http://schemas.microsoft.com/office/powerpoint/2010/main" val="344635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3695"/>
            <a:ext cx="6077880" cy="861774"/>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Whole school to meet with Mayfield Primary School to review work from term 4 and plan shared events and learning opportunities</a:t>
            </a:r>
          </a:p>
          <a:p>
            <a:pPr marL="285750" indent="-285750">
              <a:buFont typeface="Arial" panose="020B0604020202020204" pitchFamily="34" charset="0"/>
              <a:buChar char="•"/>
            </a:pPr>
            <a:r>
              <a:rPr lang="en-GB" sz="1000" dirty="0"/>
              <a:t>SMTs and working groups from each school to meet to prioritise events and create shared calendar of events</a:t>
            </a:r>
          </a:p>
          <a:p>
            <a:pPr marL="285750" indent="-285750">
              <a:buFont typeface="Arial" panose="020B0604020202020204" pitchFamily="34" charset="0"/>
              <a:buChar char="•"/>
            </a:pPr>
            <a:r>
              <a:rPr lang="en-GB" sz="1000" dirty="0"/>
              <a:t>Music initiative established in nursery planned to continue with P1 pupils from both school</a:t>
            </a:r>
          </a:p>
        </p:txBody>
      </p:sp>
      <p:sp>
        <p:nvSpPr>
          <p:cNvPr id="6" name="TextBox 5"/>
          <p:cNvSpPr txBox="1"/>
          <p:nvPr/>
        </p:nvSpPr>
        <p:spPr>
          <a:xfrm>
            <a:off x="2958614" y="2284401"/>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57804" y="2780524"/>
            <a:ext cx="6077881" cy="646331"/>
          </a:xfrm>
          <a:prstGeom prst="rect">
            <a:avLst/>
          </a:prstGeom>
          <a:noFill/>
          <a:ln>
            <a:solidFill>
              <a:srgbClr val="FF0000"/>
            </a:solidFill>
          </a:ln>
        </p:spPr>
        <p:txBody>
          <a:bodyPr wrap="square" rtlCol="0">
            <a:spAutoFit/>
          </a:bodyPr>
          <a:lstStyle/>
          <a:p>
            <a:pPr marL="171450" indent="-171450">
              <a:buFont typeface="Arial" panose="020B0604020202020204" pitchFamily="34" charset="0"/>
              <a:buChar char="•"/>
            </a:pPr>
            <a:r>
              <a:rPr lang="en-GB" sz="900" dirty="0"/>
              <a:t>August in-service will provide opportunities for shared planning to take place</a:t>
            </a:r>
          </a:p>
          <a:p>
            <a:pPr marL="171450" indent="-171450">
              <a:buFont typeface="Arial" panose="020B0604020202020204" pitchFamily="34" charset="0"/>
              <a:buChar char="•"/>
            </a:pPr>
            <a:r>
              <a:rPr lang="en-GB" sz="900" dirty="0"/>
              <a:t>By September a shared calendar of events will be created for the two school</a:t>
            </a:r>
          </a:p>
          <a:p>
            <a:pPr marL="171450" indent="-171450">
              <a:buFont typeface="Arial" panose="020B0604020202020204" pitchFamily="34" charset="0"/>
              <a:buChar char="•"/>
            </a:pPr>
            <a:r>
              <a:rPr lang="en-GB" sz="900" dirty="0"/>
              <a:t>Music initiative will take place in August 2016 for both schools</a:t>
            </a:r>
          </a:p>
          <a:p>
            <a:pPr marL="171450" indent="-171450">
              <a:buFont typeface="Arial" panose="020B0604020202020204" pitchFamily="34" charset="0"/>
              <a:buChar char="•"/>
            </a:pPr>
            <a:endParaRPr lang="en-GB" sz="900" dirty="0"/>
          </a:p>
        </p:txBody>
      </p:sp>
      <p:sp>
        <p:nvSpPr>
          <p:cNvPr id="8" name="TextBox 7"/>
          <p:cNvSpPr txBox="1"/>
          <p:nvPr/>
        </p:nvSpPr>
        <p:spPr>
          <a:xfrm>
            <a:off x="167685" y="4273146"/>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175866" y="4929837"/>
            <a:ext cx="8926016" cy="553998"/>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SMT to ensure that calendar of events is created and adhered to</a:t>
            </a:r>
          </a:p>
          <a:p>
            <a:pPr marL="285750" indent="-285750">
              <a:buFont typeface="Arial" panose="020B0604020202020204" pitchFamily="34" charset="0"/>
              <a:buChar char="•"/>
            </a:pPr>
            <a:r>
              <a:rPr lang="en-GB" sz="1000" dirty="0"/>
              <a:t>Regular SMT meetings between the two schools to ensure events are planned in advance and all information is clear for both schools</a:t>
            </a:r>
          </a:p>
          <a:p>
            <a:pPr marL="285750" indent="-285750">
              <a:buFont typeface="Arial" panose="020B0604020202020204" pitchFamily="34" charset="0"/>
              <a:buChar char="•"/>
            </a:pPr>
            <a:r>
              <a:rPr lang="en-GB" sz="1000" dirty="0"/>
              <a:t>Small scale working group to meet to ensure staff views are represented in planning opportunities</a:t>
            </a:r>
          </a:p>
        </p:txBody>
      </p:sp>
      <p:sp>
        <p:nvSpPr>
          <p:cNvPr id="10" name="Freeform 11"/>
          <p:cNvSpPr>
            <a:spLocks/>
          </p:cNvSpPr>
          <p:nvPr/>
        </p:nvSpPr>
        <p:spPr bwMode="auto">
          <a:xfrm>
            <a:off x="167685" y="527057"/>
            <a:ext cx="2604372" cy="2157397"/>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solidFill>
            <a:schemeClr val="accent4">
              <a:lumMod val="60000"/>
              <a:lumOff val="40000"/>
            </a:schemeClr>
          </a:solidFill>
          <a:ln w="28575">
            <a:solidFill>
              <a:schemeClr val="bg1">
                <a:lumMod val="50000"/>
              </a:schemeClr>
            </a:solidFill>
            <a:prstDash val="solid"/>
            <a:round/>
            <a:headEnd/>
            <a:tailEnd/>
          </a:ln>
        </p:spPr>
        <p:txBody>
          <a:bodyPr bIns="360000" anchor="ctr"/>
          <a:lstStyle/>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r>
              <a:rPr lang="en-GB" dirty="0">
                <a:cs typeface="Arial" charset="0"/>
              </a:rPr>
              <a:t>Community</a:t>
            </a:r>
          </a:p>
          <a:p>
            <a:pPr marL="285750" indent="-285750" eaLnBrk="1" hangingPunct="1">
              <a:buFont typeface="Arial" panose="020B0604020202020204" pitchFamily="34" charset="0"/>
              <a:buChar char="•"/>
            </a:pPr>
            <a:r>
              <a:rPr lang="en-GB" sz="1200" dirty="0">
                <a:cs typeface="Arial" charset="0"/>
              </a:rPr>
              <a:t>Programme of planned events</a:t>
            </a:r>
          </a:p>
          <a:p>
            <a:pPr eaLnBrk="1" hangingPunct="1"/>
            <a:r>
              <a:rPr lang="en-GB" sz="1200" dirty="0">
                <a:cs typeface="Arial" charset="0"/>
              </a:rPr>
              <a:t>      for campus partners</a:t>
            </a:r>
          </a:p>
          <a:p>
            <a:pPr marL="171450" indent="-171450" eaLnBrk="1" hangingPunct="1">
              <a:buFont typeface="Arial" panose="020B0604020202020204" pitchFamily="34" charset="0"/>
              <a:buChar char="•"/>
            </a:pPr>
            <a:r>
              <a:rPr lang="en-GB" sz="1200" dirty="0">
                <a:cs typeface="Arial" charset="0"/>
              </a:rPr>
              <a:t>Learning links established across stages of each school</a:t>
            </a:r>
          </a:p>
          <a:p>
            <a:pPr marL="171450" indent="-171450" eaLnBrk="1" hangingPunct="1">
              <a:buFont typeface="Arial" panose="020B0604020202020204" pitchFamily="34" charset="0"/>
              <a:buChar char="•"/>
            </a:pPr>
            <a:r>
              <a:rPr lang="en-GB" sz="1200" dirty="0">
                <a:cs typeface="Arial" charset="0"/>
              </a:rPr>
              <a:t>Transition music initiative in </a:t>
            </a:r>
          </a:p>
          <a:p>
            <a:pPr eaLnBrk="1" hangingPunct="1"/>
            <a:r>
              <a:rPr lang="en-GB" sz="1200" dirty="0">
                <a:cs typeface="Arial" charset="0"/>
              </a:rPr>
              <a:t>      place in both schools</a:t>
            </a:r>
          </a:p>
          <a:p>
            <a:pPr algn="ctr" eaLnBrk="1" hangingPunct="1"/>
            <a:endParaRPr lang="en-GB" dirty="0">
              <a:cs typeface="Arial" charset="0"/>
            </a:endParaRPr>
          </a:p>
          <a:p>
            <a:pPr algn="ctr" eaLnBrk="1" hangingPunct="1"/>
            <a:endParaRPr lang="en-GB" dirty="0">
              <a:cs typeface="Arial" charset="0"/>
            </a:endParaRPr>
          </a:p>
        </p:txBody>
      </p:sp>
    </p:spTree>
    <p:extLst>
      <p:ext uri="{BB962C8B-B14F-4D97-AF65-F5344CB8AC3E}">
        <p14:creationId xmlns:p14="http://schemas.microsoft.com/office/powerpoint/2010/main" val="129326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3695"/>
            <a:ext cx="6077880" cy="2246769"/>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Outdoor learning opportunities to be planned for in all classes using school grounds and external spaces where appropriate</a:t>
            </a:r>
          </a:p>
          <a:p>
            <a:pPr marL="285750" indent="-285750">
              <a:buFont typeface="Arial" panose="020B0604020202020204" pitchFamily="34" charset="0"/>
              <a:buChar char="•"/>
            </a:pPr>
            <a:r>
              <a:rPr lang="en-GB" sz="1000" dirty="0"/>
              <a:t>Outdoor learning experiences to be offered to all classes, linked to outdoor awards wherever possible</a:t>
            </a:r>
          </a:p>
          <a:p>
            <a:pPr marL="285750" indent="-285750">
              <a:buFont typeface="Arial" panose="020B0604020202020204" pitchFamily="34" charset="0"/>
              <a:buChar char="•"/>
            </a:pPr>
            <a:r>
              <a:rPr lang="en-GB" sz="1000" dirty="0"/>
              <a:t>Two residential experiences to be offered in school</a:t>
            </a:r>
          </a:p>
          <a:p>
            <a:pPr marL="285750" indent="-285750">
              <a:buFont typeface="Arial" panose="020B0604020202020204" pitchFamily="34" charset="0"/>
              <a:buChar char="•"/>
            </a:pPr>
            <a:r>
              <a:rPr lang="en-GB" sz="1000" dirty="0"/>
              <a:t>All classes to have French as part of weekly learning in class</a:t>
            </a:r>
          </a:p>
          <a:p>
            <a:pPr marL="285750" indent="-285750">
              <a:buFont typeface="Arial" panose="020B0604020202020204" pitchFamily="34" charset="0"/>
              <a:buChar char="•"/>
            </a:pPr>
            <a:r>
              <a:rPr lang="en-GB" sz="1000" dirty="0"/>
              <a:t>All classes to have French as part of everyday vocabulary and instructions within class </a:t>
            </a:r>
          </a:p>
          <a:p>
            <a:pPr marL="285750" indent="-285750">
              <a:buFont typeface="Arial" panose="020B0604020202020204" pitchFamily="34" charset="0"/>
              <a:buChar char="•"/>
            </a:pPr>
            <a:r>
              <a:rPr lang="en-GB" sz="1000" dirty="0"/>
              <a:t>MUMP to be used in all classes as planning tool for maths </a:t>
            </a:r>
          </a:p>
          <a:p>
            <a:pPr marL="285750" indent="-285750">
              <a:buFont typeface="Arial" panose="020B0604020202020204" pitchFamily="34" charset="0"/>
              <a:buChar char="•"/>
            </a:pPr>
            <a:r>
              <a:rPr lang="en-GB" sz="1000" dirty="0"/>
              <a:t>Pupil focus groups to be in place across the school, with areas of learning reviewed</a:t>
            </a:r>
          </a:p>
          <a:p>
            <a:pPr marL="285750" indent="-285750">
              <a:buFont typeface="Arial" panose="020B0604020202020204" pitchFamily="34" charset="0"/>
              <a:buChar char="•"/>
            </a:pPr>
            <a:r>
              <a:rPr lang="en-GB" sz="1000" dirty="0"/>
              <a:t>Clear framework for focus groups to be established across the school</a:t>
            </a:r>
          </a:p>
          <a:p>
            <a:pPr marL="285750" indent="-285750">
              <a:buFont typeface="Arial" panose="020B0604020202020204" pitchFamily="34" charset="0"/>
              <a:buChar char="•"/>
            </a:pPr>
            <a:r>
              <a:rPr lang="en-GB" sz="1000" dirty="0"/>
              <a:t>Pupil focus groups to report back in assemblies following sessions</a:t>
            </a:r>
          </a:p>
          <a:p>
            <a:pPr marL="285750" indent="-285750">
              <a:buFont typeface="Arial" panose="020B0604020202020204" pitchFamily="34" charset="0"/>
              <a:buChar char="•"/>
            </a:pPr>
            <a:r>
              <a:rPr lang="en-GB" sz="1000" dirty="0"/>
              <a:t>Staff to continue to analyse data in school to identify class and school trends, inform next steps and improve consistency through valuing expertise and skill set of staff members</a:t>
            </a:r>
          </a:p>
          <a:p>
            <a:pPr marL="285750" indent="-285750">
              <a:buFont typeface="Arial" panose="020B0604020202020204" pitchFamily="34" charset="0"/>
              <a:buChar char="•"/>
            </a:pPr>
            <a:r>
              <a:rPr lang="en-GB" sz="1000" dirty="0"/>
              <a:t>God’s Loving Plan to be used in all classes and planned for across the school year, linked to health and wellbeing wherever possible</a:t>
            </a:r>
          </a:p>
        </p:txBody>
      </p:sp>
      <p:sp>
        <p:nvSpPr>
          <p:cNvPr id="6" name="TextBox 5"/>
          <p:cNvSpPr txBox="1"/>
          <p:nvPr/>
        </p:nvSpPr>
        <p:spPr>
          <a:xfrm>
            <a:off x="2958615" y="2956333"/>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34341" y="3557904"/>
            <a:ext cx="6077881" cy="1200329"/>
          </a:xfrm>
          <a:prstGeom prst="rect">
            <a:avLst/>
          </a:prstGeom>
          <a:noFill/>
          <a:ln>
            <a:solidFill>
              <a:srgbClr val="FF0000"/>
            </a:solidFill>
          </a:ln>
        </p:spPr>
        <p:txBody>
          <a:bodyPr wrap="square" rtlCol="0">
            <a:spAutoFit/>
          </a:bodyPr>
          <a:lstStyle/>
          <a:p>
            <a:pPr marL="171450" indent="-171450">
              <a:buFont typeface="Arial" panose="020B0604020202020204" pitchFamily="34" charset="0"/>
              <a:buChar char="•"/>
            </a:pPr>
            <a:r>
              <a:rPr lang="en-GB" sz="900" dirty="0"/>
              <a:t>Outdoor learning to be evident in weekly planning from August 2016</a:t>
            </a:r>
          </a:p>
          <a:p>
            <a:pPr marL="171450" indent="-171450">
              <a:buFont typeface="Arial" panose="020B0604020202020204" pitchFamily="34" charset="0"/>
              <a:buChar char="•"/>
            </a:pPr>
            <a:r>
              <a:rPr lang="en-GB" sz="900" dirty="0"/>
              <a:t>Residential experiences in place for February and March 2017</a:t>
            </a:r>
          </a:p>
          <a:p>
            <a:pPr marL="171450" indent="-171450">
              <a:buFont typeface="Arial" panose="020B0604020202020204" pitchFamily="34" charset="0"/>
              <a:buChar char="•"/>
            </a:pPr>
            <a:r>
              <a:rPr lang="en-GB" sz="900" dirty="0"/>
              <a:t>French learning to be evident in weekly planning from August 2016</a:t>
            </a:r>
          </a:p>
          <a:p>
            <a:pPr marL="171450" indent="-171450">
              <a:buFont typeface="Arial" panose="020B0604020202020204" pitchFamily="34" charset="0"/>
              <a:buChar char="•"/>
            </a:pPr>
            <a:r>
              <a:rPr lang="en-GB" sz="900" dirty="0"/>
              <a:t>MUMP to be evident in weekly and block planning from August 2016</a:t>
            </a:r>
          </a:p>
          <a:p>
            <a:pPr marL="171450" indent="-171450">
              <a:buFont typeface="Arial" panose="020B0604020202020204" pitchFamily="34" charset="0"/>
              <a:buChar char="•"/>
            </a:pPr>
            <a:r>
              <a:rPr lang="en-GB" sz="900" dirty="0"/>
              <a:t>Framework for pupil focus groups to be established at August </a:t>
            </a:r>
            <a:r>
              <a:rPr lang="en-GB" sz="900" dirty="0" err="1"/>
              <a:t>inservice</a:t>
            </a:r>
            <a:endParaRPr lang="en-GB" sz="900" dirty="0"/>
          </a:p>
          <a:p>
            <a:pPr marL="171450" indent="-171450">
              <a:buFont typeface="Arial" panose="020B0604020202020204" pitchFamily="34" charset="0"/>
              <a:buChar char="•"/>
            </a:pPr>
            <a:r>
              <a:rPr lang="en-GB" sz="900" dirty="0"/>
              <a:t>Data analysis to be planned for in staff meetings across the year (monthly agenda item)</a:t>
            </a:r>
          </a:p>
          <a:p>
            <a:pPr marL="171450" indent="-171450">
              <a:buFont typeface="Arial" panose="020B0604020202020204" pitchFamily="34" charset="0"/>
              <a:buChar char="•"/>
            </a:pPr>
            <a:r>
              <a:rPr lang="en-GB" sz="900" dirty="0"/>
              <a:t>RE planning to be evident in weekly and block planning from August</a:t>
            </a:r>
          </a:p>
          <a:p>
            <a:pPr marL="171450" indent="-171450">
              <a:buFont typeface="Arial" panose="020B0604020202020204" pitchFamily="34" charset="0"/>
              <a:buChar char="•"/>
            </a:pPr>
            <a:endParaRPr lang="en-GB" sz="900" dirty="0"/>
          </a:p>
        </p:txBody>
      </p:sp>
      <p:sp>
        <p:nvSpPr>
          <p:cNvPr id="8" name="TextBox 7"/>
          <p:cNvSpPr txBox="1"/>
          <p:nvPr/>
        </p:nvSpPr>
        <p:spPr>
          <a:xfrm>
            <a:off x="155179" y="4388901"/>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75861" y="4990472"/>
            <a:ext cx="8926016" cy="1015663"/>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GB" sz="1000" dirty="0"/>
              <a:t>Weekly planning to be monitored by SMT from September 2016</a:t>
            </a:r>
          </a:p>
          <a:p>
            <a:pPr marL="285750" indent="-285750">
              <a:buFont typeface="Arial" panose="020B0604020202020204" pitchFamily="34" charset="0"/>
              <a:buChar char="•"/>
            </a:pPr>
            <a:r>
              <a:rPr lang="en-GB" sz="1000" dirty="0"/>
              <a:t>Weekly planning to be monitored at staff meetings from September 2016 (monthly) to ensure consistency</a:t>
            </a:r>
          </a:p>
          <a:p>
            <a:pPr marL="285750" indent="-285750">
              <a:buFont typeface="Arial" panose="020B0604020202020204" pitchFamily="34" charset="0"/>
              <a:buChar char="•"/>
            </a:pPr>
            <a:r>
              <a:rPr lang="en-GB" sz="1000" dirty="0"/>
              <a:t>Pupil focus groups require to report back at each assembly following sessions to ensure progress is shared with whole school community</a:t>
            </a:r>
          </a:p>
          <a:p>
            <a:pPr marL="285750" indent="-285750">
              <a:buFont typeface="Arial" panose="020B0604020202020204" pitchFamily="34" charset="0"/>
              <a:buChar char="•"/>
            </a:pPr>
            <a:r>
              <a:rPr lang="en-GB" sz="1000" dirty="0"/>
              <a:t>Data to be reviewed at key times in line with assessment and monitoring calendar for formal assessments and monthly as part of staff meetings7</a:t>
            </a:r>
          </a:p>
          <a:p>
            <a:pPr marL="285750" indent="-285750">
              <a:buFont typeface="Arial" panose="020B0604020202020204" pitchFamily="34" charset="0"/>
              <a:buChar char="•"/>
            </a:pPr>
            <a:r>
              <a:rPr lang="en-GB" sz="1000" dirty="0"/>
              <a:t>Review of impact of outdoor residential with parents of pupils who have attended over past two sessions (P4 pupils) to ensure success for next year’s planning</a:t>
            </a:r>
          </a:p>
          <a:p>
            <a:pPr marL="285750" indent="-285750">
              <a:buFont typeface="Arial" panose="020B0604020202020204" pitchFamily="34" charset="0"/>
              <a:buChar char="•"/>
            </a:pPr>
            <a:r>
              <a:rPr lang="en-GB" sz="1000" dirty="0"/>
              <a:t>Review new centre for P7 pupils by staff attending in comparison to previous centre and ASG linked residential before </a:t>
            </a:r>
            <a:r>
              <a:rPr lang="en-GB" sz="1000"/>
              <a:t>decisions are made for 2017.2018</a:t>
            </a:r>
          </a:p>
        </p:txBody>
      </p:sp>
      <p:sp>
        <p:nvSpPr>
          <p:cNvPr id="11" name="Freeform 13"/>
          <p:cNvSpPr>
            <a:spLocks/>
          </p:cNvSpPr>
          <p:nvPr/>
        </p:nvSpPr>
        <p:spPr bwMode="auto">
          <a:xfrm>
            <a:off x="189727" y="202091"/>
            <a:ext cx="2307903" cy="2582447"/>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solidFill>
            <a:srgbClr val="00B050"/>
          </a:solidFill>
          <a:ln w="28575">
            <a:solidFill>
              <a:schemeClr val="bg1">
                <a:lumMod val="50000"/>
              </a:schemeClr>
            </a:solidFill>
            <a:prstDash val="solid"/>
            <a:round/>
            <a:headEnd/>
            <a:tailEnd/>
          </a:ln>
        </p:spPr>
        <p:txBody>
          <a:bodyPr bIns="360000" anchor="ctr"/>
          <a:lstStyle/>
          <a:p>
            <a:pPr algn="ctr" eaLnBrk="1" hangingPunct="1"/>
            <a:br>
              <a:rPr lang="en-GB" dirty="0">
                <a:cs typeface="Arial" charset="0"/>
              </a:rPr>
            </a:br>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r>
              <a:rPr lang="en-GB" dirty="0">
                <a:cs typeface="Arial" charset="0"/>
              </a:rPr>
              <a:t>Ongoing</a:t>
            </a:r>
          </a:p>
          <a:p>
            <a:pPr marL="285750" indent="-285750" algn="ctr" eaLnBrk="1" hangingPunct="1">
              <a:buFont typeface="Arial" panose="020B0604020202020204" pitchFamily="34" charset="0"/>
              <a:buChar char="•"/>
            </a:pPr>
            <a:r>
              <a:rPr lang="en-GB" sz="1100" dirty="0">
                <a:cs typeface="Arial" charset="0"/>
              </a:rPr>
              <a:t>Outdoor learning across the school</a:t>
            </a:r>
          </a:p>
          <a:p>
            <a:pPr marL="285750" indent="-285750" algn="ctr" eaLnBrk="1" hangingPunct="1">
              <a:buFont typeface="Arial" panose="020B0604020202020204" pitchFamily="34" charset="0"/>
              <a:buChar char="•"/>
            </a:pPr>
            <a:r>
              <a:rPr lang="en-GB" sz="1100" dirty="0">
                <a:cs typeface="Arial" charset="0"/>
              </a:rPr>
              <a:t>Residential in place for two stages of school</a:t>
            </a:r>
          </a:p>
          <a:p>
            <a:pPr marL="285750" indent="-285750" algn="ctr" eaLnBrk="1" hangingPunct="1">
              <a:buFont typeface="Arial" panose="020B0604020202020204" pitchFamily="34" charset="0"/>
              <a:buChar char="•"/>
            </a:pPr>
            <a:r>
              <a:rPr lang="en-GB" sz="1100" dirty="0">
                <a:cs typeface="Arial" charset="0"/>
              </a:rPr>
              <a:t>French learning in all classes</a:t>
            </a:r>
          </a:p>
          <a:p>
            <a:pPr marL="285750" indent="-285750" algn="ctr" eaLnBrk="1" hangingPunct="1">
              <a:buFont typeface="Arial" panose="020B0604020202020204" pitchFamily="34" charset="0"/>
              <a:buChar char="•"/>
            </a:pPr>
            <a:r>
              <a:rPr lang="en-GB" sz="1100" dirty="0">
                <a:cs typeface="Arial" charset="0"/>
              </a:rPr>
              <a:t>MUMP used for planning and teaching of maths in all classes</a:t>
            </a:r>
          </a:p>
          <a:p>
            <a:pPr marL="285750" indent="-285750" algn="ctr" eaLnBrk="1" hangingPunct="1">
              <a:buFont typeface="Arial" panose="020B0604020202020204" pitchFamily="34" charset="0"/>
              <a:buChar char="•"/>
            </a:pPr>
            <a:r>
              <a:rPr lang="en-GB" sz="1100" dirty="0">
                <a:cs typeface="Arial" charset="0"/>
              </a:rPr>
              <a:t>Pupil Focus Group review</a:t>
            </a:r>
          </a:p>
          <a:p>
            <a:pPr marL="285750" indent="-285750" algn="ctr" eaLnBrk="1" hangingPunct="1">
              <a:buFont typeface="Arial" panose="020B0604020202020204" pitchFamily="34" charset="0"/>
              <a:buChar char="•"/>
            </a:pPr>
            <a:r>
              <a:rPr lang="en-GB" sz="1100" dirty="0">
                <a:cs typeface="Arial" charset="0"/>
              </a:rPr>
              <a:t>Data analysis to inform next steps</a:t>
            </a:r>
          </a:p>
          <a:p>
            <a:pPr marL="285750" indent="-285750" algn="ctr" eaLnBrk="1" hangingPunct="1">
              <a:buFont typeface="Arial" panose="020B0604020202020204" pitchFamily="34" charset="0"/>
              <a:buChar char="•"/>
            </a:pPr>
            <a:r>
              <a:rPr lang="en-GB" sz="1100" dirty="0">
                <a:cs typeface="Arial" charset="0"/>
              </a:rPr>
              <a:t>RE programme in place in all classes</a:t>
            </a:r>
          </a:p>
          <a:p>
            <a:pPr marL="285750" indent="-285750" algn="ctr" eaLnBrk="1" hangingPunct="1">
              <a:buFont typeface="Arial" panose="020B0604020202020204" pitchFamily="34" charset="0"/>
              <a:buChar char="•"/>
            </a:pPr>
            <a:endParaRPr lang="en-GB" sz="1200" dirty="0">
              <a:cs typeface="Arial" charset="0"/>
            </a:endParaRPr>
          </a:p>
          <a:p>
            <a:pPr marL="285750" indent="-285750" algn="ctr" eaLnBrk="1" hangingPunct="1">
              <a:buFont typeface="Arial" panose="020B0604020202020204" pitchFamily="34" charset="0"/>
              <a:buChar char="•"/>
            </a:pPr>
            <a:endParaRPr lang="en-GB" sz="1200" dirty="0">
              <a:cs typeface="Arial" charset="0"/>
            </a:endParaRPr>
          </a:p>
        </p:txBody>
      </p:sp>
    </p:spTree>
    <p:extLst>
      <p:ext uri="{BB962C8B-B14F-4D97-AF65-F5344CB8AC3E}">
        <p14:creationId xmlns:p14="http://schemas.microsoft.com/office/powerpoint/2010/main" val="269996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116632"/>
            <a:ext cx="2880320" cy="369332"/>
          </a:xfrm>
          <a:prstGeom prst="rect">
            <a:avLst/>
          </a:prstGeom>
          <a:noFill/>
          <a:ln>
            <a:solidFill>
              <a:srgbClr val="FF0000"/>
            </a:solidFill>
          </a:ln>
        </p:spPr>
        <p:txBody>
          <a:bodyPr wrap="square" rtlCol="0">
            <a:spAutoFit/>
          </a:bodyPr>
          <a:lstStyle/>
          <a:p>
            <a:r>
              <a:rPr lang="en-GB" dirty="0"/>
              <a:t>What will we do?</a:t>
            </a:r>
          </a:p>
        </p:txBody>
      </p:sp>
      <p:sp>
        <p:nvSpPr>
          <p:cNvPr id="5" name="TextBox 4"/>
          <p:cNvSpPr txBox="1"/>
          <p:nvPr/>
        </p:nvSpPr>
        <p:spPr>
          <a:xfrm>
            <a:off x="2958615" y="613695"/>
            <a:ext cx="6077880" cy="246221"/>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endParaRPr lang="en-GB" sz="1000" dirty="0"/>
          </a:p>
        </p:txBody>
      </p:sp>
      <p:sp>
        <p:nvSpPr>
          <p:cNvPr id="6" name="TextBox 5"/>
          <p:cNvSpPr txBox="1"/>
          <p:nvPr/>
        </p:nvSpPr>
        <p:spPr>
          <a:xfrm>
            <a:off x="2958614" y="2284401"/>
            <a:ext cx="2880320" cy="369332"/>
          </a:xfrm>
          <a:prstGeom prst="rect">
            <a:avLst/>
          </a:prstGeom>
          <a:noFill/>
          <a:ln>
            <a:solidFill>
              <a:srgbClr val="FF0000"/>
            </a:solidFill>
          </a:ln>
        </p:spPr>
        <p:txBody>
          <a:bodyPr wrap="square" rtlCol="0">
            <a:spAutoFit/>
          </a:bodyPr>
          <a:lstStyle/>
          <a:p>
            <a:r>
              <a:rPr lang="en-GB" dirty="0"/>
              <a:t>When will we do it?</a:t>
            </a:r>
          </a:p>
        </p:txBody>
      </p:sp>
      <p:sp>
        <p:nvSpPr>
          <p:cNvPr id="7" name="TextBox 6"/>
          <p:cNvSpPr txBox="1"/>
          <p:nvPr/>
        </p:nvSpPr>
        <p:spPr>
          <a:xfrm>
            <a:off x="2957804" y="2780524"/>
            <a:ext cx="6077881" cy="230832"/>
          </a:xfrm>
          <a:prstGeom prst="rect">
            <a:avLst/>
          </a:prstGeom>
          <a:noFill/>
          <a:ln>
            <a:solidFill>
              <a:srgbClr val="FF0000"/>
            </a:solidFill>
          </a:ln>
        </p:spPr>
        <p:txBody>
          <a:bodyPr wrap="square" rtlCol="0">
            <a:spAutoFit/>
          </a:bodyPr>
          <a:lstStyle/>
          <a:p>
            <a:pPr marL="171450" indent="-171450">
              <a:buFont typeface="Arial" panose="020B0604020202020204" pitchFamily="34" charset="0"/>
              <a:buChar char="•"/>
            </a:pPr>
            <a:endParaRPr lang="en-GB" sz="900" dirty="0"/>
          </a:p>
        </p:txBody>
      </p:sp>
      <p:sp>
        <p:nvSpPr>
          <p:cNvPr id="8" name="TextBox 7"/>
          <p:cNvSpPr txBox="1"/>
          <p:nvPr/>
        </p:nvSpPr>
        <p:spPr>
          <a:xfrm>
            <a:off x="167685" y="4273146"/>
            <a:ext cx="2627784" cy="369332"/>
          </a:xfrm>
          <a:prstGeom prst="rect">
            <a:avLst/>
          </a:prstGeom>
          <a:noFill/>
          <a:ln>
            <a:solidFill>
              <a:srgbClr val="FF0000"/>
            </a:solidFill>
          </a:ln>
        </p:spPr>
        <p:txBody>
          <a:bodyPr wrap="square" rtlCol="0">
            <a:spAutoFit/>
          </a:bodyPr>
          <a:lstStyle/>
          <a:p>
            <a:r>
              <a:rPr lang="en-GB" dirty="0"/>
              <a:t>How will we monitor it?</a:t>
            </a:r>
          </a:p>
        </p:txBody>
      </p:sp>
      <p:sp>
        <p:nvSpPr>
          <p:cNvPr id="9" name="TextBox 8"/>
          <p:cNvSpPr txBox="1"/>
          <p:nvPr/>
        </p:nvSpPr>
        <p:spPr>
          <a:xfrm>
            <a:off x="175866" y="4929837"/>
            <a:ext cx="8926016" cy="246221"/>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endParaRPr lang="en-GB" sz="1000" dirty="0"/>
          </a:p>
        </p:txBody>
      </p:sp>
      <p:sp>
        <p:nvSpPr>
          <p:cNvPr id="11" name="Freeform 6"/>
          <p:cNvSpPr>
            <a:spLocks/>
          </p:cNvSpPr>
          <p:nvPr/>
        </p:nvSpPr>
        <p:spPr bwMode="auto">
          <a:xfrm rot="5400000">
            <a:off x="402877" y="643291"/>
            <a:ext cx="2157399" cy="2697570"/>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solidFill>
            <a:schemeClr val="accent6">
              <a:lumMod val="75000"/>
            </a:schemeClr>
          </a:solidFill>
          <a:ln w="28575">
            <a:solidFill>
              <a:schemeClr val="bg1">
                <a:lumMod val="50000"/>
              </a:schemeClr>
            </a:solidFill>
            <a:prstDash val="solid"/>
            <a:round/>
            <a:headEnd/>
            <a:tailEnd/>
          </a:ln>
        </p:spPr>
        <p:txBody>
          <a:bodyPr vert="vert270" bIns="360000" anchor="ctr"/>
          <a:lstStyle/>
          <a:p>
            <a:pPr eaLnBrk="1" hangingPunct="1"/>
            <a:br>
              <a:rPr lang="en-GB" dirty="0">
                <a:cs typeface="Arial" charset="0"/>
              </a:rPr>
            </a:br>
            <a:br>
              <a:rPr lang="en-GB" dirty="0">
                <a:cs typeface="Arial" charset="0"/>
              </a:rPr>
            </a:br>
            <a:r>
              <a:rPr lang="en-GB" dirty="0">
                <a:cs typeface="Arial" charset="0"/>
              </a:rPr>
              <a:t>           ASG</a:t>
            </a: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a:p>
            <a:pPr algn="ctr" eaLnBrk="1" hangingPunct="1"/>
            <a:endParaRPr lang="en-GB" dirty="0">
              <a:cs typeface="Arial" charset="0"/>
            </a:endParaRPr>
          </a:p>
        </p:txBody>
      </p:sp>
    </p:spTree>
    <p:extLst>
      <p:ext uri="{BB962C8B-B14F-4D97-AF65-F5344CB8AC3E}">
        <p14:creationId xmlns:p14="http://schemas.microsoft.com/office/powerpoint/2010/main" val="3279562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2132</Words>
  <Application>Microsoft Office PowerPoint</Application>
  <PresentationFormat>On-screen Show (4:3)</PresentationFormat>
  <Paragraphs>242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St. Luke’s RC Primary School School Improvement Plan 2016.2017</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Base>http://www.presentationmagazine.com/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PowewrPoint Jigsaw Puzzle</dc:title>
  <dc:creator>jontypearce</dc:creator>
  <cp:keywords>Jigsaw, Your message here</cp:keywords>
  <cp:lastModifiedBy>Lindsey Walker</cp:lastModifiedBy>
  <cp:revision>30</cp:revision>
  <dcterms:created xsi:type="dcterms:W3CDTF">2011-04-11T18:20:32Z</dcterms:created>
  <dcterms:modified xsi:type="dcterms:W3CDTF">2016-08-11T11:34:38Z</dcterms:modified>
</cp:coreProperties>
</file>